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302" r:id="rId4"/>
    <p:sldId id="300" r:id="rId5"/>
    <p:sldId id="303" r:id="rId6"/>
    <p:sldId id="301" r:id="rId7"/>
    <p:sldId id="259" r:id="rId8"/>
    <p:sldId id="304" r:id="rId9"/>
    <p:sldId id="260" r:id="rId10"/>
    <p:sldId id="261" r:id="rId11"/>
    <p:sldId id="305" r:id="rId12"/>
    <p:sldId id="262" r:id="rId13"/>
    <p:sldId id="263" r:id="rId14"/>
    <p:sldId id="266" r:id="rId15"/>
    <p:sldId id="264" r:id="rId16"/>
    <p:sldId id="265" r:id="rId17"/>
    <p:sldId id="267" r:id="rId18"/>
    <p:sldId id="268" r:id="rId19"/>
    <p:sldId id="307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1" r:id="rId30"/>
    <p:sldId id="280" r:id="rId31"/>
    <p:sldId id="308" r:id="rId32"/>
    <p:sldId id="306" r:id="rId33"/>
    <p:sldId id="282" r:id="rId34"/>
    <p:sldId id="283" r:id="rId35"/>
    <p:sldId id="309" r:id="rId36"/>
    <p:sldId id="310" r:id="rId37"/>
    <p:sldId id="284" r:id="rId38"/>
    <p:sldId id="285" r:id="rId39"/>
    <p:sldId id="286" r:id="rId40"/>
    <p:sldId id="311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312" r:id="rId50"/>
    <p:sldId id="313" r:id="rId51"/>
    <p:sldId id="295" r:id="rId52"/>
    <p:sldId id="314" r:id="rId53"/>
    <p:sldId id="315" r:id="rId54"/>
    <p:sldId id="296" r:id="rId55"/>
    <p:sldId id="297" r:id="rId56"/>
    <p:sldId id="316" r:id="rId57"/>
    <p:sldId id="298" r:id="rId58"/>
    <p:sldId id="318" r:id="rId59"/>
    <p:sldId id="31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488B5E-1AB5-4A80-A0C0-D40B6F31B340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524FF5-E701-4BEE-85D1-243532A3B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Antimicrobials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Pharmacology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Considerations when using antibiotics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Antibiotic resistance</a:t>
            </a:r>
          </a:p>
          <a:p>
            <a:pPr lvl="1"/>
            <a:r>
              <a:rPr lang="en-US" sz="2400" dirty="0"/>
              <a:t>Means that the bacteria survive and continue to multiply after administration of the antibiotic</a:t>
            </a:r>
          </a:p>
          <a:p>
            <a:pPr lvl="1"/>
            <a:r>
              <a:rPr lang="en-US" sz="2400" dirty="0"/>
              <a:t>Occurs when bacteria change in some way that reduces or eliminates the effectiveness of the agent used to cure or prevent the infection</a:t>
            </a:r>
          </a:p>
          <a:p>
            <a:pPr lvl="1"/>
            <a:r>
              <a:rPr lang="en-US" sz="2400" dirty="0"/>
              <a:t>Can develop through bacterial mutation, bacteria acquiring genes that code for resistance, or other means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423698" cy="529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Considerations when using antibiotics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An </a:t>
            </a:r>
            <a:r>
              <a:rPr lang="en-US" sz="2800" b="1" i="1" dirty="0"/>
              <a:t>antibiotic residue</a:t>
            </a:r>
            <a:r>
              <a:rPr lang="en-US" sz="2800" b="1" dirty="0"/>
              <a:t> </a:t>
            </a:r>
            <a:r>
              <a:rPr lang="en-US" sz="2800" dirty="0"/>
              <a:t>is the presence of a chemical or its metabolites in animal tissue or food </a:t>
            </a:r>
            <a:r>
              <a:rPr lang="en-US" sz="2800" dirty="0" smtClean="0"/>
              <a:t>products</a:t>
            </a:r>
            <a:endParaRPr lang="en-US" sz="2800" dirty="0"/>
          </a:p>
          <a:p>
            <a:pPr lvl="1"/>
            <a:r>
              <a:rPr lang="en-US" sz="2400" dirty="0"/>
              <a:t>Antibiotic residues can cause </a:t>
            </a:r>
            <a:r>
              <a:rPr lang="en-US" sz="2400" u="sng" dirty="0" smtClean="0"/>
              <a:t>allergic reactions</a:t>
            </a:r>
            <a:r>
              <a:rPr lang="en-US" sz="2400" dirty="0" smtClean="0"/>
              <a:t> in </a:t>
            </a:r>
            <a:r>
              <a:rPr lang="en-US" sz="2400" dirty="0"/>
              <a:t>people or can produce </a:t>
            </a:r>
            <a:r>
              <a:rPr lang="en-US" sz="2400" u="sng" dirty="0"/>
              <a:t>resistant bacteria</a:t>
            </a:r>
            <a:r>
              <a:rPr lang="en-US" sz="2400" dirty="0"/>
              <a:t> that can be transferred to people who consume these products</a:t>
            </a:r>
          </a:p>
          <a:p>
            <a:pPr lvl="1"/>
            <a:r>
              <a:rPr lang="en-US" sz="2400" u="sng" dirty="0"/>
              <a:t>Withdrawal times</a:t>
            </a:r>
            <a:r>
              <a:rPr lang="en-US" sz="2400" dirty="0"/>
              <a:t> for antibiotics are aimed at eliminating antibiotic residues in food-producing animals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41315"/>
            <a:ext cx="4038600" cy="439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Considerations when using antibiotics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FDA approves all drugs marketed for use in animals in the United States </a:t>
            </a:r>
          </a:p>
          <a:p>
            <a:r>
              <a:rPr lang="en-US" sz="2800" dirty="0"/>
              <a:t>The FDA also establishes tolerances for drug residues to insure food safety</a:t>
            </a:r>
          </a:p>
          <a:p>
            <a:r>
              <a:rPr lang="en-US" sz="2800" dirty="0"/>
              <a:t>The FDA also establishes withdrawal times and withholding periods</a:t>
            </a:r>
          </a:p>
          <a:p>
            <a:pPr lvl="1"/>
            <a:r>
              <a:rPr lang="en-US" sz="2400" dirty="0"/>
              <a:t>Times after drug treatment when milk and eggs are not to be used for food, and also when animals are not to be slaughtered for their meat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1362456"/>
          </a:xfrm>
        </p:spPr>
        <p:txBody>
          <a:bodyPr/>
          <a:lstStyle/>
          <a:p>
            <a:r>
              <a:rPr lang="en-US" dirty="0" smtClean="0"/>
              <a:t>Classes of Antibiotics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705536"/>
          </a:xfrm>
        </p:spPr>
        <p:txBody>
          <a:bodyPr>
            <a:normAutofit/>
          </a:bodyPr>
          <a:lstStyle/>
          <a:p>
            <a:r>
              <a:rPr lang="en-US" sz="2900" dirty="0" smtClean="0"/>
              <a:t>Cell wall agents</a:t>
            </a:r>
          </a:p>
          <a:p>
            <a:r>
              <a:rPr lang="en-US" sz="2900" dirty="0" smtClean="0"/>
              <a:t>Protein synthesis agents</a:t>
            </a:r>
          </a:p>
          <a:p>
            <a:r>
              <a:rPr lang="en-US" sz="2900" dirty="0" err="1" smtClean="0"/>
              <a:t>Antimetabolites</a:t>
            </a:r>
            <a:endParaRPr lang="en-US" sz="2900" dirty="0" smtClean="0"/>
          </a:p>
          <a:p>
            <a:r>
              <a:rPr lang="en-US" sz="2900" dirty="0" smtClean="0"/>
              <a:t>Nucleic acid agents</a:t>
            </a:r>
          </a:p>
          <a:p>
            <a:r>
              <a:rPr lang="en-US" sz="2900" dirty="0" smtClean="0"/>
              <a:t>Miscellaneous agents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/>
              <a:t>Have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lactam</a:t>
            </a:r>
            <a:r>
              <a:rPr lang="en-US" sz="2000" dirty="0"/>
              <a:t> structure that interferes with bacterial cell wall synthesis</a:t>
            </a:r>
          </a:p>
          <a:p>
            <a:pPr lvl="1"/>
            <a:r>
              <a:rPr lang="en-US" sz="2000" dirty="0"/>
              <a:t>Identified by the </a:t>
            </a:r>
            <a:r>
              <a:rPr lang="en-US" sz="2000" i="1" dirty="0"/>
              <a:t>–</a:t>
            </a:r>
            <a:r>
              <a:rPr lang="en-US" sz="2000" i="1" dirty="0" err="1"/>
              <a:t>cillin</a:t>
            </a:r>
            <a:r>
              <a:rPr lang="en-US" sz="2000" dirty="0"/>
              <a:t> ending in the drug name</a:t>
            </a:r>
          </a:p>
          <a:p>
            <a:pPr lvl="1"/>
            <a:r>
              <a:rPr lang="en-US" sz="2000" dirty="0"/>
              <a:t>Spectrum of activity depends on the type of penicillin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 Agents</a:t>
            </a:r>
            <a:endParaRPr lang="en-US" dirty="0"/>
          </a:p>
        </p:txBody>
      </p:sp>
      <p:pic>
        <p:nvPicPr>
          <p:cNvPr id="8" name="Picture 8" descr="14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819400"/>
            <a:ext cx="4038600" cy="247700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 Agents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Penicillins</a:t>
            </a:r>
            <a:r>
              <a:rPr lang="en-US" dirty="0"/>
              <a:t> (cont.)</a:t>
            </a:r>
          </a:p>
          <a:p>
            <a:pPr lvl="1"/>
            <a:r>
              <a:rPr lang="en-US" dirty="0"/>
              <a:t>Penicillin G and V are narrow-spectrum </a:t>
            </a:r>
            <a:br>
              <a:rPr lang="en-US" dirty="0"/>
            </a:br>
            <a:r>
              <a:rPr lang="en-US" dirty="0"/>
              <a:t>gram-positive antibiotics</a:t>
            </a:r>
          </a:p>
          <a:p>
            <a:pPr lvl="2"/>
            <a:r>
              <a:rPr lang="en-US" b="1" dirty="0"/>
              <a:t>Penicillin G</a:t>
            </a:r>
            <a:r>
              <a:rPr lang="en-US" dirty="0"/>
              <a:t> is given </a:t>
            </a:r>
            <a:r>
              <a:rPr lang="en-US" dirty="0" err="1" smtClean="0"/>
              <a:t>parenterally</a:t>
            </a:r>
            <a:endParaRPr lang="en-US" dirty="0" smtClean="0"/>
          </a:p>
          <a:p>
            <a:pPr lvl="3"/>
            <a:r>
              <a:rPr lang="en-US" dirty="0" smtClean="0"/>
              <a:t>Only sodium or potassium salt of Pen-G can be admin. IV</a:t>
            </a:r>
            <a:endParaRPr lang="en-US" dirty="0"/>
          </a:p>
          <a:p>
            <a:pPr lvl="2"/>
            <a:r>
              <a:rPr lang="en-US" b="1" dirty="0" smtClean="0"/>
              <a:t>Penicillin </a:t>
            </a:r>
            <a:r>
              <a:rPr lang="en-US" b="1" dirty="0"/>
              <a:t>V</a:t>
            </a:r>
            <a:r>
              <a:rPr lang="en-US" dirty="0"/>
              <a:t> is given </a:t>
            </a:r>
            <a:r>
              <a:rPr lang="en-US" dirty="0" smtClean="0"/>
              <a:t>orally</a:t>
            </a:r>
          </a:p>
          <a:p>
            <a:pPr lvl="3"/>
            <a:r>
              <a:rPr lang="en-US" dirty="0" smtClean="0"/>
              <a:t>Give PCN on empty stomach (except amoxicillin)</a:t>
            </a:r>
            <a:endParaRPr lang="en-US" dirty="0"/>
          </a:p>
          <a:p>
            <a:pPr lvl="1"/>
            <a:r>
              <a:rPr lang="en-US" dirty="0"/>
              <a:t>Broader-spectrum </a:t>
            </a:r>
            <a:r>
              <a:rPr lang="en-US" dirty="0" err="1"/>
              <a:t>penicillins</a:t>
            </a:r>
            <a:r>
              <a:rPr lang="en-US" dirty="0"/>
              <a:t> are semi-synthetic</a:t>
            </a:r>
          </a:p>
          <a:p>
            <a:pPr lvl="2"/>
            <a:r>
              <a:rPr lang="en-US" dirty="0"/>
              <a:t>Examples include amoxicillin, </a:t>
            </a:r>
            <a:r>
              <a:rPr lang="en-US" dirty="0" err="1"/>
              <a:t>ampicillin</a:t>
            </a:r>
            <a:r>
              <a:rPr lang="en-US" dirty="0"/>
              <a:t>, </a:t>
            </a:r>
            <a:r>
              <a:rPr lang="en-US" dirty="0" err="1"/>
              <a:t>carbenicillin</a:t>
            </a:r>
            <a:r>
              <a:rPr lang="en-US" dirty="0"/>
              <a:t>, </a:t>
            </a:r>
            <a:r>
              <a:rPr lang="en-US" dirty="0" err="1"/>
              <a:t>ticarcillin</a:t>
            </a:r>
            <a:r>
              <a:rPr lang="en-US" dirty="0"/>
              <a:t>, and </a:t>
            </a:r>
            <a:r>
              <a:rPr lang="en-US" dirty="0" err="1"/>
              <a:t>methicillin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(cont.)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Beta-</a:t>
            </a:r>
            <a:r>
              <a:rPr lang="en-US" sz="2400" dirty="0" err="1"/>
              <a:t>lactamase</a:t>
            </a:r>
            <a:r>
              <a:rPr lang="en-US" sz="2400" dirty="0"/>
              <a:t> resistant </a:t>
            </a:r>
            <a:r>
              <a:rPr lang="en-US" sz="2400" dirty="0" err="1"/>
              <a:t>penicillins</a:t>
            </a:r>
            <a:r>
              <a:rPr lang="en-US" sz="2400" dirty="0"/>
              <a:t> are more resistant to beta-</a:t>
            </a:r>
            <a:r>
              <a:rPr lang="en-US" sz="2400" dirty="0" err="1"/>
              <a:t>lactamase</a:t>
            </a:r>
            <a:r>
              <a:rPr lang="en-US" sz="2400" dirty="0"/>
              <a:t> (an enzyme produced by some bacteria that destroys the beta-</a:t>
            </a:r>
            <a:r>
              <a:rPr lang="en-US" sz="2400" dirty="0" err="1"/>
              <a:t>lactam</a:t>
            </a:r>
            <a:r>
              <a:rPr lang="en-US" sz="2400" dirty="0"/>
              <a:t> structure of penicillin)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Examples include </a:t>
            </a:r>
            <a:r>
              <a:rPr lang="en-US" sz="2000" dirty="0" err="1"/>
              <a:t>methicillin</a:t>
            </a:r>
            <a:r>
              <a:rPr lang="en-US" sz="2000" dirty="0"/>
              <a:t>, </a:t>
            </a:r>
            <a:r>
              <a:rPr lang="en-US" sz="2000" dirty="0" err="1"/>
              <a:t>oxacillin</a:t>
            </a:r>
            <a:r>
              <a:rPr lang="en-US" sz="2000" dirty="0"/>
              <a:t>, </a:t>
            </a:r>
            <a:r>
              <a:rPr lang="en-US" sz="2000" dirty="0" err="1"/>
              <a:t>dicloxacillin</a:t>
            </a:r>
            <a:r>
              <a:rPr lang="en-US" sz="2000" dirty="0"/>
              <a:t>, </a:t>
            </a:r>
            <a:r>
              <a:rPr lang="en-US" sz="2000" dirty="0" err="1"/>
              <a:t>cloxacillin</a:t>
            </a:r>
            <a:r>
              <a:rPr lang="en-US" sz="2000" dirty="0"/>
              <a:t>, and </a:t>
            </a:r>
            <a:r>
              <a:rPr lang="en-US" sz="2000" dirty="0" err="1"/>
              <a:t>floxacillin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Potentiated </a:t>
            </a:r>
            <a:r>
              <a:rPr lang="en-US" sz="2400" b="1" dirty="0" err="1"/>
              <a:t>penicillins</a:t>
            </a:r>
            <a:r>
              <a:rPr lang="en-US" sz="2400" b="1" dirty="0"/>
              <a:t> </a:t>
            </a:r>
            <a:r>
              <a:rPr lang="en-US" sz="2400" dirty="0"/>
              <a:t>are chemically combined with another drug to enhance the effects of both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An example is a drug containing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amoxicillin and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clavulanic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 </a:t>
            </a:r>
            <a:r>
              <a:rPr lang="en-US" sz="2000" dirty="0"/>
              <a:t>(which binds to beta-</a:t>
            </a:r>
            <a:r>
              <a:rPr lang="en-US" sz="2000" dirty="0" err="1"/>
              <a:t>lactamase</a:t>
            </a:r>
            <a:r>
              <a:rPr lang="en-US" sz="2000" dirty="0"/>
              <a:t> to prevent the beta-</a:t>
            </a:r>
            <a:r>
              <a:rPr lang="en-US" sz="2000" dirty="0" err="1"/>
              <a:t>lactam</a:t>
            </a:r>
            <a:r>
              <a:rPr lang="en-US" sz="2000" dirty="0"/>
              <a:t> ring from being destroyed)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62575"/>
            <a:ext cx="20288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Cephalosporins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Are semi-synthetic, broad-spectrum antibiotics that are structurally related to the </a:t>
            </a:r>
            <a:r>
              <a:rPr lang="en-US" sz="2400" dirty="0" err="1"/>
              <a:t>penicillins</a:t>
            </a:r>
            <a:endParaRPr lang="en-US" sz="2400" dirty="0"/>
          </a:p>
          <a:p>
            <a:pPr lvl="2"/>
            <a:r>
              <a:rPr lang="en-US" sz="2000" dirty="0"/>
              <a:t>Have the </a:t>
            </a:r>
            <a:r>
              <a:rPr lang="en-US" sz="2000" b="1" dirty="0"/>
              <a:t>beta-</a:t>
            </a:r>
            <a:r>
              <a:rPr lang="en-US" sz="2000" b="1" dirty="0" err="1"/>
              <a:t>lactam</a:t>
            </a:r>
            <a:r>
              <a:rPr lang="en-US" sz="2000" b="1" dirty="0"/>
              <a:t> ring</a:t>
            </a:r>
          </a:p>
          <a:p>
            <a:pPr lvl="2"/>
            <a:r>
              <a:rPr lang="en-US" sz="2000" dirty="0"/>
              <a:t>Can be identified by the </a:t>
            </a:r>
            <a:r>
              <a:rPr lang="en-US" sz="2000" i="1" dirty="0" err="1"/>
              <a:t>ceph</a:t>
            </a:r>
            <a:r>
              <a:rPr lang="en-US" sz="2000" i="1" dirty="0"/>
              <a:t>-</a:t>
            </a:r>
            <a:r>
              <a:rPr lang="en-US" sz="2000" dirty="0"/>
              <a:t> or </a:t>
            </a:r>
            <a:r>
              <a:rPr lang="en-US" sz="2000" i="1" dirty="0" err="1"/>
              <a:t>cef</a:t>
            </a:r>
            <a:r>
              <a:rPr lang="en-US" sz="2000" i="1" dirty="0"/>
              <a:t>-</a:t>
            </a:r>
            <a:r>
              <a:rPr lang="en-US" sz="2000" dirty="0"/>
              <a:t> prefix in the drug name</a:t>
            </a:r>
          </a:p>
          <a:p>
            <a:pPr lvl="1"/>
            <a:r>
              <a:rPr lang="en-US" sz="2400" dirty="0"/>
              <a:t>Are classified into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generations</a:t>
            </a:r>
          </a:p>
          <a:p>
            <a:pPr lvl="2"/>
            <a:r>
              <a:rPr lang="en-US" sz="2000" dirty="0"/>
              <a:t>In general, as the number of the generation increases, the spectrum of activity broadens (but becomes less effective against gram-positive bacteria)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cefovecin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sodium)</a:t>
            </a:r>
          </a:p>
          <a:p>
            <a:pPr lvl="1"/>
            <a:r>
              <a:rPr lang="en-US" dirty="0" smtClean="0"/>
              <a:t>First antibiotic that provides an assured course of treatment by providing up to 14 days of treatment in a single injection, eliminating missed doses associated with daily oral antibiotic administration</a:t>
            </a:r>
          </a:p>
          <a:p>
            <a:pPr lvl="1"/>
            <a:r>
              <a:rPr lang="en-US" dirty="0" smtClean="0"/>
              <a:t>Labeled specifically for secondary superficial </a:t>
            </a:r>
            <a:r>
              <a:rPr lang="en-US" dirty="0" err="1" smtClean="0"/>
              <a:t>pyoderma</a:t>
            </a:r>
            <a:r>
              <a:rPr lang="en-US" dirty="0" smtClean="0"/>
              <a:t>, abscesses, and wounds (</a:t>
            </a:r>
            <a:r>
              <a:rPr lang="en-US" i="1" dirty="0" smtClean="0"/>
              <a:t>S. </a:t>
            </a:r>
            <a:r>
              <a:rPr lang="en-US" i="1" dirty="0" err="1" smtClean="0"/>
              <a:t>intermedius</a:t>
            </a:r>
            <a:r>
              <a:rPr lang="en-US" i="1" dirty="0" smtClean="0"/>
              <a:t>, S. </a:t>
            </a:r>
            <a:r>
              <a:rPr lang="en-US" i="1" dirty="0" err="1" smtClean="0"/>
              <a:t>canis</a:t>
            </a:r>
            <a:r>
              <a:rPr lang="en-US" i="1" dirty="0" smtClean="0"/>
              <a:t> </a:t>
            </a:r>
            <a:r>
              <a:rPr lang="en-US" dirty="0" smtClean="0"/>
              <a:t>) in dogs and abscesses and wounds (</a:t>
            </a:r>
            <a:r>
              <a:rPr lang="en-US" i="1" dirty="0" smtClean="0"/>
              <a:t>P. </a:t>
            </a:r>
            <a:r>
              <a:rPr lang="en-US" i="1" dirty="0" err="1" smtClean="0"/>
              <a:t>multocida</a:t>
            </a:r>
            <a:r>
              <a:rPr lang="en-US" dirty="0" smtClean="0"/>
              <a:t>) in cats.</a:t>
            </a:r>
          </a:p>
          <a:p>
            <a:pPr lvl="1"/>
            <a:r>
              <a:rPr lang="en-US" dirty="0" smtClean="0"/>
              <a:t>Must be reconstituted, refrigerated, and used within 28 days of reconstitution</a:t>
            </a:r>
          </a:p>
          <a:p>
            <a:pPr lvl="1"/>
            <a:r>
              <a:rPr lang="en-US" dirty="0" smtClean="0"/>
              <a:t>Second dose may be necessary in 14 days.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"/>
            <a:ext cx="25622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An </a:t>
            </a:r>
            <a:r>
              <a:rPr lang="en-US" sz="2400" i="1" dirty="0"/>
              <a:t>antimicrobial</a:t>
            </a:r>
            <a:r>
              <a:rPr lang="en-US" sz="2400" dirty="0"/>
              <a:t> is a chemical substance that has the capacity, in diluted solutions, to kill (</a:t>
            </a:r>
            <a:r>
              <a:rPr lang="en-US" sz="2400" dirty="0" err="1"/>
              <a:t>biocidal</a:t>
            </a:r>
            <a:r>
              <a:rPr lang="en-US" sz="2400" dirty="0"/>
              <a:t> activity) or inhibit the growth (biostatic activity) of </a:t>
            </a:r>
            <a:r>
              <a:rPr lang="en-US" sz="2400" dirty="0" smtClean="0"/>
              <a:t>microbes</a:t>
            </a:r>
          </a:p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Antimicrobials </a:t>
            </a:r>
            <a:r>
              <a:rPr lang="en-US" sz="2400" dirty="0"/>
              <a:t>can be classified as: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Antibiotics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Antifungals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Antivirals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Antiprotozoals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Antiparasitics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Bacitracin</a:t>
            </a:r>
            <a:r>
              <a:rPr lang="en-US" sz="2800" dirty="0"/>
              <a:t> </a:t>
            </a:r>
          </a:p>
          <a:p>
            <a:pPr lvl="1"/>
            <a:r>
              <a:rPr lang="en-US" dirty="0"/>
              <a:t>Disrupts the bacterial cell wall and is effective against gram-positive bacteria</a:t>
            </a:r>
          </a:p>
          <a:p>
            <a:pPr lvl="1"/>
            <a:r>
              <a:rPr lang="en-US" dirty="0"/>
              <a:t>Used topically (skin, mucous membranes, eyes) and as a feed </a:t>
            </a:r>
            <a:r>
              <a:rPr lang="en-US" dirty="0" smtClean="0"/>
              <a:t>additive</a:t>
            </a:r>
          </a:p>
          <a:p>
            <a:pPr lvl="1"/>
            <a:r>
              <a:rPr lang="en-US" dirty="0" smtClean="0"/>
              <a:t>Toxic to kidneys</a:t>
            </a:r>
            <a:endParaRPr lang="en-US" dirty="0"/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Vancomycin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err="1" smtClean="0"/>
              <a:t>Bacteriocidal</a:t>
            </a:r>
            <a:r>
              <a:rPr lang="en-US" dirty="0" smtClean="0"/>
              <a:t>; effective </a:t>
            </a:r>
            <a:r>
              <a:rPr lang="en-US" dirty="0"/>
              <a:t>against many gram-positive bacteria; used for resistant </a:t>
            </a:r>
            <a:r>
              <a:rPr lang="en-US" dirty="0" smtClean="0"/>
              <a:t>infections</a:t>
            </a:r>
          </a:p>
          <a:p>
            <a:pPr lvl="1"/>
            <a:r>
              <a:rPr lang="en-US" dirty="0" smtClean="0"/>
              <a:t>Useful in treatment of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838200"/>
            <a:ext cx="2971800" cy="14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085"/>
            <a:ext cx="43434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Polymyxin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 </a:t>
            </a:r>
          </a:p>
          <a:p>
            <a:pPr lvl="1"/>
            <a:r>
              <a:rPr lang="en-US" dirty="0"/>
              <a:t>Works by attacking the cell membrane of bacteria (remember that animal cells have cell membranes too)</a:t>
            </a:r>
          </a:p>
          <a:p>
            <a:pPr lvl="1"/>
            <a:r>
              <a:rPr lang="en-US" dirty="0"/>
              <a:t>Is a narrow-spectrum, gram-positive antibiotic</a:t>
            </a:r>
          </a:p>
          <a:p>
            <a:pPr lvl="2"/>
            <a:r>
              <a:rPr lang="en-US" dirty="0"/>
              <a:t>Not absorbed when taken orally or applied topically</a:t>
            </a:r>
          </a:p>
          <a:p>
            <a:pPr lvl="2"/>
            <a:r>
              <a:rPr lang="en-US" dirty="0"/>
              <a:t>Used as an ointment or wet </a:t>
            </a:r>
            <a:r>
              <a:rPr lang="en-US" dirty="0" smtClean="0"/>
              <a:t>dressing</a:t>
            </a:r>
          </a:p>
          <a:p>
            <a:pPr lvl="1"/>
            <a:r>
              <a:rPr lang="en-US" dirty="0" smtClean="0"/>
              <a:t>Often combined with neomycin and </a:t>
            </a:r>
            <a:r>
              <a:rPr lang="en-US" dirty="0" err="1" smtClean="0"/>
              <a:t>bacitracin</a:t>
            </a:r>
            <a:r>
              <a:rPr lang="en-US" dirty="0" smtClean="0"/>
              <a:t> = triple ABX ointment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994694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Aminoglycosides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sz="2200" dirty="0"/>
              <a:t>Interfere with the production of protein in bacterial cells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Are a specialized group of antibiotics with a broad spectrum of activity, used for gram-negative bacteria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Are not absorbed well from the GI tract, so are given </a:t>
            </a:r>
            <a:r>
              <a:rPr lang="en-US" sz="2200" dirty="0" err="1"/>
              <a:t>parenterally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May be recognized by </a:t>
            </a:r>
            <a:r>
              <a:rPr lang="en-US" sz="2200" i="1" dirty="0"/>
              <a:t>–</a:t>
            </a:r>
            <a:r>
              <a:rPr lang="en-US" sz="2200" i="1" dirty="0" err="1"/>
              <a:t>micin</a:t>
            </a:r>
            <a:r>
              <a:rPr lang="en-US" sz="2200" dirty="0"/>
              <a:t> or </a:t>
            </a:r>
            <a:r>
              <a:rPr lang="en-US" sz="2200" i="1" dirty="0"/>
              <a:t>–</a:t>
            </a:r>
            <a:r>
              <a:rPr lang="en-US" sz="2200" i="1" dirty="0" err="1"/>
              <a:t>mycin</a:t>
            </a:r>
            <a:r>
              <a:rPr lang="en-US" sz="2200" dirty="0"/>
              <a:t> ending in drug name (but are not the only group to use these suffixes)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Side effects are </a:t>
            </a:r>
            <a:r>
              <a:rPr lang="en-US" sz="2200" b="1" dirty="0" err="1"/>
              <a:t>nephrotoxicity</a:t>
            </a:r>
            <a:r>
              <a:rPr lang="en-US" sz="2200" dirty="0"/>
              <a:t> and </a:t>
            </a:r>
            <a:r>
              <a:rPr lang="en-US" sz="2200" b="1" dirty="0" err="1"/>
              <a:t>ototoxicity</a:t>
            </a:r>
            <a:endParaRPr lang="en-US" sz="2200" b="1" dirty="0"/>
          </a:p>
          <a:p>
            <a:pPr lvl="1">
              <a:lnSpc>
                <a:spcPct val="80000"/>
              </a:lnSpc>
            </a:pPr>
            <a:r>
              <a:rPr lang="en-US" sz="2200" dirty="0"/>
              <a:t>Examples include </a:t>
            </a:r>
            <a:r>
              <a:rPr lang="en-US" sz="2200" dirty="0" err="1"/>
              <a:t>gentamicin</a:t>
            </a:r>
            <a:r>
              <a:rPr lang="en-US" sz="2200" dirty="0"/>
              <a:t>, neomycin, </a:t>
            </a:r>
            <a:r>
              <a:rPr lang="en-US" sz="2200" dirty="0" err="1"/>
              <a:t>amikacin</a:t>
            </a:r>
            <a:r>
              <a:rPr lang="en-US" sz="2200" dirty="0"/>
              <a:t>, </a:t>
            </a:r>
            <a:r>
              <a:rPr lang="en-US" sz="2200" dirty="0" err="1"/>
              <a:t>tobramycin</a:t>
            </a:r>
            <a:r>
              <a:rPr lang="en-US" sz="2200" dirty="0"/>
              <a:t>, and </a:t>
            </a:r>
            <a:r>
              <a:rPr lang="en-US" sz="2200" dirty="0" err="1" smtClean="0"/>
              <a:t>dihydrostreptomycin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NOT approved for use in food-producing animals.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2090737" cy="211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48463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Tetracyclines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Are </a:t>
            </a:r>
            <a:r>
              <a:rPr lang="en-US" dirty="0"/>
              <a:t>a group of </a:t>
            </a:r>
            <a:r>
              <a:rPr lang="en-US" dirty="0" err="1" smtClean="0"/>
              <a:t>bacteriostatic</a:t>
            </a:r>
            <a:r>
              <a:rPr lang="en-US" dirty="0" smtClean="0"/>
              <a:t> antibiotics </a:t>
            </a:r>
            <a:r>
              <a:rPr lang="en-US" dirty="0"/>
              <a:t>with a broad spectrum of activity, including </a:t>
            </a:r>
            <a:r>
              <a:rPr lang="en-US" b="1" dirty="0" err="1"/>
              <a:t>rickettsial</a:t>
            </a:r>
            <a:r>
              <a:rPr lang="en-US" b="1" dirty="0"/>
              <a:t> </a:t>
            </a:r>
            <a:r>
              <a:rPr lang="en-US" b="1" dirty="0" smtClean="0"/>
              <a:t>agents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Treats </a:t>
            </a:r>
            <a:r>
              <a:rPr lang="en-US" sz="2000" b="1" dirty="0" smtClean="0"/>
              <a:t>Lyme disease, </a:t>
            </a:r>
            <a:r>
              <a:rPr lang="en-US" sz="2000" b="1" i="1" dirty="0" err="1" smtClean="0"/>
              <a:t>Ehrlichia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Hemobartonella</a:t>
            </a:r>
            <a:r>
              <a:rPr lang="en-US" sz="2000" b="1" i="1" dirty="0" smtClean="0"/>
              <a:t>, </a:t>
            </a:r>
            <a:r>
              <a:rPr lang="en-US" sz="2000" i="1" dirty="0" smtClean="0"/>
              <a:t>others…</a:t>
            </a:r>
            <a:endParaRPr lang="en-US" sz="2000" b="1" dirty="0"/>
          </a:p>
          <a:p>
            <a:pPr lvl="1">
              <a:lnSpc>
                <a:spcPct val="80000"/>
              </a:lnSpc>
            </a:pPr>
            <a:r>
              <a:rPr lang="en-US" dirty="0"/>
              <a:t>Can bind to calcium </a:t>
            </a:r>
            <a:r>
              <a:rPr lang="en-US" dirty="0" smtClean="0"/>
              <a:t>(affecting muscle contraction) and </a:t>
            </a:r>
            <a:r>
              <a:rPr lang="en-US" dirty="0"/>
              <a:t>be </a:t>
            </a:r>
            <a:r>
              <a:rPr lang="en-US" b="1" dirty="0">
                <a:solidFill>
                  <a:srgbClr val="FF0000"/>
                </a:solidFill>
              </a:rPr>
              <a:t>deposited in growing bones and teeth</a:t>
            </a:r>
            <a:r>
              <a:rPr lang="en-US" dirty="0"/>
              <a:t>, or bind components of antacids and other mineral-containing compounds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Are recognized by </a:t>
            </a:r>
            <a:r>
              <a:rPr lang="en-US" i="1" dirty="0"/>
              <a:t>–</a:t>
            </a:r>
            <a:r>
              <a:rPr lang="en-US" i="1" dirty="0" err="1"/>
              <a:t>cycline</a:t>
            </a:r>
            <a:r>
              <a:rPr lang="en-US" dirty="0"/>
              <a:t> ending in drug name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Examples </a:t>
            </a:r>
            <a:r>
              <a:rPr lang="en-US" dirty="0"/>
              <a:t>include tetracycline, </a:t>
            </a:r>
            <a:r>
              <a:rPr lang="en-US" dirty="0" err="1"/>
              <a:t>oxytetracycline</a:t>
            </a:r>
            <a:r>
              <a:rPr lang="en-US" dirty="0"/>
              <a:t>, chlortetracycline, </a:t>
            </a:r>
            <a:r>
              <a:rPr lang="en-US" dirty="0" err="1"/>
              <a:t>doxycycline</a:t>
            </a:r>
            <a:r>
              <a:rPr lang="en-US" dirty="0"/>
              <a:t>, and </a:t>
            </a:r>
            <a:r>
              <a:rPr lang="en-US" dirty="0" err="1" smtClean="0"/>
              <a:t>minocycline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Oral and </a:t>
            </a:r>
            <a:r>
              <a:rPr lang="en-US" dirty="0" err="1" smtClean="0"/>
              <a:t>parenteral</a:t>
            </a:r>
            <a:r>
              <a:rPr lang="en-US" dirty="0" smtClean="0"/>
              <a:t> forms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Chloramphenicol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Is </a:t>
            </a:r>
            <a:r>
              <a:rPr lang="en-US" sz="2400" dirty="0"/>
              <a:t>a broad-spectrum antibiotic that penetrates tissues and fluids well (including the eyes and CNS)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Has toxic side effects (bone marrow depression) that extremely limit use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 caution when handling this product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Chloramphenicol</a:t>
            </a:r>
            <a:r>
              <a:rPr lang="en-US" sz="2400" dirty="0"/>
              <a:t> is the only drug in this </a:t>
            </a:r>
            <a:r>
              <a:rPr lang="en-US" sz="2400" dirty="0" smtClean="0"/>
              <a:t>category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Also available in ophthalmic solution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Used for RMSF (among other conditions)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Banned from use in food-producing animals.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Not considered a </a:t>
            </a:r>
            <a:r>
              <a:rPr lang="en-US" b="1" i="1" dirty="0" smtClean="0"/>
              <a:t>first-line </a:t>
            </a:r>
            <a:r>
              <a:rPr lang="en-US" b="1" dirty="0" smtClean="0"/>
              <a:t>drug</a:t>
            </a:r>
            <a:endParaRPr lang="en-US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57200"/>
            <a:ext cx="1981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Florfenicol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Nuflor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Is </a:t>
            </a:r>
            <a:r>
              <a:rPr lang="en-US" dirty="0"/>
              <a:t>a synthetic, broad-spectrum </a:t>
            </a:r>
            <a:r>
              <a:rPr lang="en-US" dirty="0" smtClean="0"/>
              <a:t>antibiotic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Injectable</a:t>
            </a:r>
            <a:r>
              <a:rPr lang="en-US" dirty="0" smtClean="0"/>
              <a:t> solution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to treat </a:t>
            </a:r>
            <a:r>
              <a:rPr lang="en-US" b="1" dirty="0" smtClean="0"/>
              <a:t>bovine respiratory disease </a:t>
            </a:r>
            <a:r>
              <a:rPr lang="en-US" dirty="0" smtClean="0"/>
              <a:t>and foot rot.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Side effects include local tissue reaction (possible loss of tissue at slaughter), </a:t>
            </a:r>
            <a:r>
              <a:rPr lang="en-US" dirty="0" err="1"/>
              <a:t>inappetence</a:t>
            </a:r>
            <a:r>
              <a:rPr lang="en-US" dirty="0"/>
              <a:t>, decreased water consumption, and diarrhea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Florfenicol</a:t>
            </a:r>
            <a:r>
              <a:rPr lang="en-US" dirty="0"/>
              <a:t> is the only drug in this category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352925"/>
            <a:ext cx="160324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10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Macrolides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Interfere with the production of protein in bacterial cells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broad-spectrum antibiotics that have a large molecular </a:t>
            </a:r>
            <a:r>
              <a:rPr lang="en-US" dirty="0" smtClean="0"/>
              <a:t>structure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Used to treat penicillin-resistant infections or in animals that have allergic reactions to </a:t>
            </a:r>
            <a:r>
              <a:rPr lang="en-US" dirty="0" err="1" smtClean="0"/>
              <a:t>penicillins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May cause stomach upset in animals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2400" b="1" dirty="0" smtClean="0"/>
              <a:t>Erythromycin</a:t>
            </a:r>
            <a:r>
              <a:rPr lang="en-US" sz="2400" dirty="0" smtClean="0"/>
              <a:t> (oral or ointment)</a:t>
            </a:r>
          </a:p>
          <a:p>
            <a:pPr lvl="2">
              <a:lnSpc>
                <a:spcPct val="90000"/>
              </a:lnSpc>
            </a:pPr>
            <a:r>
              <a:rPr lang="en-US" sz="2400" b="1" dirty="0" err="1" smtClean="0"/>
              <a:t>Tylosin</a:t>
            </a:r>
            <a:r>
              <a:rPr lang="en-US" sz="2400" dirty="0" smtClean="0"/>
              <a:t> (used mainly in livestock - can cause fatal diarrhea in horses)</a:t>
            </a:r>
          </a:p>
          <a:p>
            <a:pPr lvl="2">
              <a:lnSpc>
                <a:spcPct val="90000"/>
              </a:lnSpc>
            </a:pPr>
            <a:r>
              <a:rPr lang="en-US" sz="2400" b="1" dirty="0" err="1" smtClean="0"/>
              <a:t>Tilmicosin</a:t>
            </a:r>
            <a:r>
              <a:rPr lang="en-US" sz="2400" dirty="0" smtClean="0"/>
              <a:t> (used to treat bovine respiratory disease – single injection)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50" y="2286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Lincosamides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/>
              <a:t>Interfere with the production of protein in bacterial cells</a:t>
            </a:r>
          </a:p>
          <a:p>
            <a:pPr lvl="1"/>
            <a:r>
              <a:rPr lang="en-US" dirty="0"/>
              <a:t>Are narrow-spectrum, gram-positive antibiotics</a:t>
            </a:r>
          </a:p>
          <a:p>
            <a:pPr lvl="1"/>
            <a:r>
              <a:rPr lang="en-US" dirty="0"/>
              <a:t>Side effects include GI </a:t>
            </a:r>
            <a:r>
              <a:rPr lang="en-US" dirty="0" smtClean="0"/>
              <a:t>problems</a:t>
            </a:r>
          </a:p>
          <a:p>
            <a:pPr lvl="2"/>
            <a:r>
              <a:rPr lang="en-US" dirty="0" smtClean="0"/>
              <a:t>Veterinarians typically use erythromycin instead.</a:t>
            </a:r>
            <a:endParaRPr lang="en-US" dirty="0"/>
          </a:p>
          <a:p>
            <a:pPr lvl="1"/>
            <a:r>
              <a:rPr lang="en-US" dirty="0"/>
              <a:t>Examples include </a:t>
            </a:r>
            <a:r>
              <a:rPr lang="en-US" dirty="0" err="1"/>
              <a:t>clindamycin</a:t>
            </a:r>
            <a:r>
              <a:rPr lang="en-US" dirty="0"/>
              <a:t>, </a:t>
            </a:r>
            <a:r>
              <a:rPr lang="en-US" dirty="0" err="1"/>
              <a:t>pirlimycin</a:t>
            </a:r>
            <a:r>
              <a:rPr lang="en-US" dirty="0"/>
              <a:t>, and </a:t>
            </a:r>
            <a:r>
              <a:rPr lang="en-US" dirty="0" err="1"/>
              <a:t>lincosamide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648200"/>
            <a:ext cx="1000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62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Antimetabolites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Sulfonamides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sz="2200" dirty="0"/>
              <a:t>Are broad-spectrum antibiotics that inhibit the synthesis of folic acid (needed for the growth of many bacteria)</a:t>
            </a:r>
          </a:p>
          <a:p>
            <a:pPr lvl="1">
              <a:lnSpc>
                <a:spcPct val="80000"/>
              </a:lnSpc>
            </a:pPr>
            <a:r>
              <a:rPr lang="en-US" sz="2200" u="sng" dirty="0"/>
              <a:t>Some are designed to stay in the GI </a:t>
            </a:r>
            <a:r>
              <a:rPr lang="en-US" sz="2200" u="sng" dirty="0" smtClean="0"/>
              <a:t>tract</a:t>
            </a:r>
            <a:r>
              <a:rPr lang="en-US" sz="2200" dirty="0" smtClean="0"/>
              <a:t> </a:t>
            </a:r>
            <a:r>
              <a:rPr lang="en-US" sz="2200" b="1" dirty="0" smtClean="0"/>
              <a:t>(enteric forms);</a:t>
            </a:r>
            <a:r>
              <a:rPr lang="en-US" sz="2200" dirty="0" smtClean="0"/>
              <a:t> </a:t>
            </a:r>
            <a:r>
              <a:rPr lang="en-US" sz="2200" dirty="0"/>
              <a:t>some are absorbed by the GI tract and penetrate </a:t>
            </a:r>
            <a:r>
              <a:rPr lang="en-US" sz="2200" dirty="0" smtClean="0"/>
              <a:t>tissues </a:t>
            </a:r>
            <a:r>
              <a:rPr lang="en-US" sz="2200" b="1" dirty="0" smtClean="0"/>
              <a:t>(systemic forms)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Side effects include </a:t>
            </a:r>
            <a:r>
              <a:rPr lang="en-US" sz="2200" b="1" dirty="0" err="1"/>
              <a:t>crystalluria</a:t>
            </a:r>
            <a:r>
              <a:rPr lang="en-US" sz="2200" dirty="0"/>
              <a:t>, </a:t>
            </a:r>
            <a:r>
              <a:rPr lang="en-US" sz="2200" dirty="0" smtClean="0"/>
              <a:t>KCS (dry eye), </a:t>
            </a:r>
            <a:r>
              <a:rPr lang="en-US" sz="2200" dirty="0"/>
              <a:t>and skin </a:t>
            </a:r>
            <a:r>
              <a:rPr lang="en-US" sz="2200" dirty="0" smtClean="0"/>
              <a:t>rashes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Precipitate in kidneys of animals that are dehydrated or have acidic urine; Adequate water intake = very important!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Bactericidal when </a:t>
            </a:r>
            <a:r>
              <a:rPr lang="en-US" sz="2200" b="1" dirty="0" smtClean="0">
                <a:solidFill>
                  <a:srgbClr val="FF0000"/>
                </a:solidFill>
              </a:rPr>
              <a:t>potentiated</a:t>
            </a:r>
            <a:r>
              <a:rPr lang="en-US" sz="2200" dirty="0" smtClean="0"/>
              <a:t> </a:t>
            </a:r>
            <a:r>
              <a:rPr lang="en-US" sz="2200" dirty="0"/>
              <a:t>with </a:t>
            </a:r>
            <a:r>
              <a:rPr lang="en-US" sz="2200" u="sng" dirty="0" err="1"/>
              <a:t>trimethoprim</a:t>
            </a:r>
            <a:r>
              <a:rPr lang="en-US" sz="2200" dirty="0"/>
              <a:t> or </a:t>
            </a:r>
            <a:r>
              <a:rPr lang="en-US" sz="2200" u="sng" dirty="0" err="1"/>
              <a:t>ormetoprim</a:t>
            </a:r>
            <a:endParaRPr lang="en-US" sz="2200" u="sng" dirty="0"/>
          </a:p>
          <a:p>
            <a:pPr lvl="1">
              <a:lnSpc>
                <a:spcPct val="80000"/>
              </a:lnSpc>
            </a:pPr>
            <a:r>
              <a:rPr lang="en-US" sz="2200" dirty="0"/>
              <a:t>Examples include sulfadiazine/</a:t>
            </a:r>
            <a:r>
              <a:rPr lang="en-US" sz="2200" dirty="0" err="1"/>
              <a:t>trimethoprim</a:t>
            </a:r>
            <a:r>
              <a:rPr lang="en-US" sz="2200" dirty="0"/>
              <a:t>, </a:t>
            </a:r>
            <a:r>
              <a:rPr lang="en-US" sz="2200" dirty="0" err="1"/>
              <a:t>sulfadimethoxine</a:t>
            </a:r>
            <a:r>
              <a:rPr lang="en-US" sz="2200" dirty="0"/>
              <a:t>, and </a:t>
            </a:r>
            <a:r>
              <a:rPr lang="en-US" sz="2200" dirty="0" err="1"/>
              <a:t>sulfadimethoxine</a:t>
            </a:r>
            <a:r>
              <a:rPr lang="en-US" sz="2200" dirty="0"/>
              <a:t>/</a:t>
            </a:r>
            <a:r>
              <a:rPr lang="en-US" sz="2200" dirty="0" err="1"/>
              <a:t>ormetoprim</a:t>
            </a:r>
            <a:endParaRPr lang="en-US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Nitrofurans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Are broad-spectrum antibiotics that include </a:t>
            </a:r>
            <a:r>
              <a:rPr lang="en-US" sz="2400" dirty="0" err="1"/>
              <a:t>furazolidone</a:t>
            </a:r>
            <a:r>
              <a:rPr lang="en-US" sz="2400" dirty="0"/>
              <a:t>, </a:t>
            </a:r>
            <a:r>
              <a:rPr lang="en-US" sz="2400" dirty="0" err="1"/>
              <a:t>nitrofurazone</a:t>
            </a:r>
            <a:r>
              <a:rPr lang="en-US" sz="2400" dirty="0"/>
              <a:t>, and </a:t>
            </a:r>
            <a:r>
              <a:rPr lang="en-US" sz="2400" dirty="0" err="1"/>
              <a:t>nitrofurantoin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Used to treat wounds </a:t>
            </a:r>
            <a:r>
              <a:rPr lang="en-US" sz="2400" dirty="0" smtClean="0"/>
              <a:t>(topically) and </a:t>
            </a:r>
            <a:r>
              <a:rPr lang="en-US" sz="2400" dirty="0"/>
              <a:t>urinary tract </a:t>
            </a:r>
            <a:r>
              <a:rPr lang="en-US" sz="2400" dirty="0" smtClean="0"/>
              <a:t>infections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Filtered unchanged through kidneys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Carcinogenic residues in animal tissues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Nitroimiazoles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Have </a:t>
            </a:r>
            <a:r>
              <a:rPr lang="en-US" sz="2400" u="sng" dirty="0"/>
              <a:t>antibacterial and </a:t>
            </a:r>
            <a:r>
              <a:rPr lang="en-US" sz="2400" u="sng" dirty="0" err="1"/>
              <a:t>antiprotozoal</a:t>
            </a:r>
            <a:r>
              <a:rPr lang="en-US" sz="2400" dirty="0"/>
              <a:t> activity; work by disrupting DNA and nucleic acid synthesis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example is </a:t>
            </a:r>
            <a:r>
              <a:rPr lang="en-US" sz="2400" dirty="0" err="1"/>
              <a:t>metronidazole</a:t>
            </a:r>
            <a:r>
              <a:rPr lang="en-US" sz="2400" dirty="0"/>
              <a:t>, which is considered by some the drug of choice for canine diarrhea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Microorganisms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Cause a wide variety of infections and illness in different organs or body systems</a:t>
            </a:r>
          </a:p>
          <a:p>
            <a:r>
              <a:rPr lang="en-US" sz="2800" dirty="0"/>
              <a:t>May be classified as local or systemic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/>
              <a:t>localized infection </a:t>
            </a:r>
            <a:r>
              <a:rPr lang="en-US" sz="2400" dirty="0"/>
              <a:t>may involve skin or an internal organ and may progress into a systemic infection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/>
              <a:t>systemic infection </a:t>
            </a:r>
            <a:r>
              <a:rPr lang="en-US" sz="2400" dirty="0"/>
              <a:t>involves the whole animal and is more serious than a local infection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229600" cy="1143000"/>
          </a:xfrm>
        </p:spPr>
        <p:txBody>
          <a:bodyPr/>
          <a:lstStyle/>
          <a:p>
            <a:r>
              <a:rPr lang="en-US" dirty="0" smtClean="0"/>
              <a:t>Nucleic Acid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6888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Fluoroquinolones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Are antibiotics with fluorine bound to the </a:t>
            </a:r>
            <a:r>
              <a:rPr lang="en-US" sz="2400" dirty="0" err="1"/>
              <a:t>quinolone</a:t>
            </a:r>
            <a:r>
              <a:rPr lang="en-US" sz="2400" dirty="0"/>
              <a:t> base, which increases the drug’s potency, spectrum of activity, and absorption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Are broad-spectrum </a:t>
            </a:r>
            <a:r>
              <a:rPr lang="en-US" sz="2400" dirty="0" smtClean="0"/>
              <a:t>antibiotics (gram + and gram -)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Can be recognized by </a:t>
            </a:r>
            <a:r>
              <a:rPr lang="en-US" sz="2400" i="1" dirty="0"/>
              <a:t>–</a:t>
            </a:r>
            <a:r>
              <a:rPr lang="en-US" sz="2400" i="1" dirty="0" err="1"/>
              <a:t>floxacin</a:t>
            </a:r>
            <a:r>
              <a:rPr lang="en-US" sz="2400" dirty="0"/>
              <a:t> ending in drug name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Side effects include development of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bubble-like cartilage lesions in growing dogs</a:t>
            </a:r>
            <a:r>
              <a:rPr lang="en-US" sz="2400" dirty="0"/>
              <a:t>, and </a:t>
            </a:r>
            <a:r>
              <a:rPr lang="en-US" sz="2400" b="1" dirty="0" err="1" smtClean="0"/>
              <a:t>crystalluria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Quinolone</a:t>
            </a:r>
            <a:r>
              <a:rPr lang="en-US" dirty="0" smtClean="0"/>
              <a:t>-induced blindness in cats.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Indiscriminate use may result in bacterial resistance.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Examples include </a:t>
            </a:r>
            <a:r>
              <a:rPr lang="en-US" sz="2400" dirty="0" err="1"/>
              <a:t>enrofloxacin</a:t>
            </a:r>
            <a:r>
              <a:rPr lang="en-US" sz="2400" dirty="0"/>
              <a:t>, ciprofloxacin, </a:t>
            </a:r>
            <a:r>
              <a:rPr lang="en-US" sz="2400" dirty="0" err="1"/>
              <a:t>orbifloxacin</a:t>
            </a:r>
            <a:r>
              <a:rPr lang="en-US" sz="2400" dirty="0"/>
              <a:t>, </a:t>
            </a:r>
            <a:r>
              <a:rPr lang="en-US" sz="2400" dirty="0" err="1"/>
              <a:t>difloxacin</a:t>
            </a:r>
            <a:r>
              <a:rPr lang="en-US" sz="2400" dirty="0"/>
              <a:t>, </a:t>
            </a:r>
            <a:r>
              <a:rPr lang="en-US" sz="2400" dirty="0" err="1"/>
              <a:t>marbofloxacin</a:t>
            </a:r>
            <a:r>
              <a:rPr lang="en-US" sz="2400" dirty="0"/>
              <a:t>, and </a:t>
            </a:r>
            <a:r>
              <a:rPr lang="en-US" sz="2400" dirty="0" err="1"/>
              <a:t>sarafloxacin</a:t>
            </a:r>
            <a:endParaRPr 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552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352800"/>
            <a:ext cx="14954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914400"/>
            <a:ext cx="31908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7620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352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2895600"/>
            <a:ext cx="1219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1066800"/>
            <a:ext cx="2062163" cy="20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876800" cy="5516725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Metronidazole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Flagyl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®) </a:t>
            </a:r>
            <a:r>
              <a:rPr lang="en-US" dirty="0" smtClean="0"/>
              <a:t>is drug of choice for canine diarrhea</a:t>
            </a:r>
          </a:p>
          <a:p>
            <a:pPr lvl="1"/>
            <a:r>
              <a:rPr lang="en-US" dirty="0" smtClean="0"/>
              <a:t>Used to treat 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Trichomonas</a:t>
            </a:r>
            <a:r>
              <a:rPr lang="en-US" i="1" dirty="0" smtClean="0"/>
              <a:t> </a:t>
            </a:r>
            <a:r>
              <a:rPr lang="en-US" dirty="0" smtClean="0"/>
              <a:t>infections</a:t>
            </a:r>
          </a:p>
          <a:p>
            <a:pPr lvl="1"/>
            <a:r>
              <a:rPr lang="en-US" dirty="0" smtClean="0"/>
              <a:t>Also used for </a:t>
            </a:r>
            <a:r>
              <a:rPr lang="en-US" dirty="0" err="1" smtClean="0"/>
              <a:t>amoebiasis</a:t>
            </a:r>
            <a:r>
              <a:rPr lang="en-US" dirty="0" smtClean="0"/>
              <a:t> and anaerobic bacteria</a:t>
            </a:r>
          </a:p>
          <a:p>
            <a:pPr lvl="1"/>
            <a:r>
              <a:rPr lang="en-US" dirty="0" smtClean="0"/>
              <a:t>Oral or intravascular administration</a:t>
            </a:r>
          </a:p>
          <a:p>
            <a:pPr lvl="1"/>
            <a:r>
              <a:rPr lang="en-US" dirty="0" smtClean="0"/>
              <a:t>No approved veterinary form of </a:t>
            </a:r>
            <a:r>
              <a:rPr lang="en-US" dirty="0" err="1" smtClean="0"/>
              <a:t>metronidazole</a:t>
            </a:r>
            <a:r>
              <a:rPr lang="en-US" dirty="0" smtClean="0"/>
              <a:t> (used off-label)</a:t>
            </a:r>
          </a:p>
          <a:p>
            <a:pPr lvl="1"/>
            <a:r>
              <a:rPr lang="en-US" b="1" dirty="0" smtClean="0"/>
              <a:t>Do not use in pregnant animals</a:t>
            </a:r>
            <a:endParaRPr lang="en-US" dirty="0" smtClean="0"/>
          </a:p>
          <a:p>
            <a:pPr lvl="1"/>
            <a:r>
              <a:rPr lang="en-US" b="1" dirty="0" smtClean="0"/>
              <a:t>Can cause neurologic signs </a:t>
            </a:r>
            <a:r>
              <a:rPr lang="en-US" dirty="0" smtClean="0"/>
              <a:t>(especially when given IV)</a:t>
            </a:r>
            <a:endParaRPr lang="en-US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481" y="2209800"/>
            <a:ext cx="3118644" cy="311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Rifampin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Disrupts RNA </a:t>
            </a:r>
            <a:r>
              <a:rPr lang="en-US" sz="2400" dirty="0" smtClean="0"/>
              <a:t>synthesis</a:t>
            </a:r>
            <a:endParaRPr lang="en-US" sz="2400" dirty="0"/>
          </a:p>
          <a:p>
            <a:pPr lvl="1"/>
            <a:r>
              <a:rPr lang="en-US" sz="2400" dirty="0"/>
              <a:t>Is broad-spectrum; used in conjunction with other </a:t>
            </a:r>
            <a:r>
              <a:rPr lang="en-US" sz="2400" dirty="0" smtClean="0"/>
              <a:t>antibiotics (usually erythromycin)</a:t>
            </a:r>
          </a:p>
          <a:p>
            <a:pPr lvl="1"/>
            <a:r>
              <a:rPr lang="en-US" dirty="0" smtClean="0"/>
              <a:t>May impart a reddish color to urine, tears, sweat, and saliva.</a:t>
            </a:r>
            <a:endParaRPr lang="en-US" sz="2400" dirty="0"/>
          </a:p>
          <a:p>
            <a:pPr lvl="1">
              <a:buFontTx/>
              <a:buNone/>
            </a:pPr>
            <a:endParaRPr lang="en-US" sz="2400" dirty="0"/>
          </a:p>
          <a:p>
            <a:r>
              <a:rPr lang="en-US" sz="2800" dirty="0"/>
              <a:t>Refer to Table 14-2 in your textbook for a review of antibiotics used in veterinary practice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Antifungal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 err="1"/>
              <a:t>Antifungals</a:t>
            </a:r>
            <a:r>
              <a:rPr lang="en-US" sz="2800" dirty="0"/>
              <a:t> are chemicals used to treat diseases caused by fungi (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mold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yeast</a:t>
            </a:r>
            <a:r>
              <a:rPr lang="en-US" sz="28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Some fungal diseases are </a:t>
            </a:r>
            <a:r>
              <a:rPr lang="en-US" sz="2800" b="1" dirty="0"/>
              <a:t>superficial </a:t>
            </a:r>
            <a:r>
              <a:rPr lang="en-US" sz="2800" dirty="0"/>
              <a:t>(ringworm); others are </a:t>
            </a:r>
            <a:r>
              <a:rPr lang="en-US" sz="2800" b="1" dirty="0"/>
              <a:t>systemic</a:t>
            </a:r>
            <a:r>
              <a:rPr lang="en-US" sz="2800" dirty="0"/>
              <a:t> (</a:t>
            </a:r>
            <a:r>
              <a:rPr lang="en-US" sz="2800" dirty="0" err="1"/>
              <a:t>blastomycosis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Diagnosed by </a:t>
            </a:r>
            <a:r>
              <a:rPr lang="en-US" sz="2800" u="sng" dirty="0" smtClean="0"/>
              <a:t>fungal media</a:t>
            </a:r>
            <a:r>
              <a:rPr lang="en-US" sz="2800" dirty="0" smtClean="0"/>
              <a:t> or </a:t>
            </a:r>
            <a:r>
              <a:rPr lang="en-US" sz="2800" u="sng" dirty="0" smtClean="0"/>
              <a:t>serologic </a:t>
            </a:r>
            <a:r>
              <a:rPr lang="en-US" sz="2800" u="sng" dirty="0" smtClean="0"/>
              <a:t>tests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Fungal infections are difficult to treat, and it takes a long course of drug treatment to resolve these infections.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648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Ringworm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75706"/>
            <a:ext cx="2971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33400"/>
            <a:ext cx="2286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Categories of </a:t>
            </a:r>
            <a:r>
              <a:rPr lang="en-US" sz="6000" dirty="0" err="1" smtClean="0"/>
              <a:t>antifungals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7854696" cy="28956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3200" dirty="0" err="1" smtClean="0"/>
              <a:t>Polyene</a:t>
            </a:r>
            <a:r>
              <a:rPr lang="en-US" sz="3200" dirty="0" smtClean="0"/>
              <a:t> </a:t>
            </a:r>
            <a:r>
              <a:rPr lang="en-US" sz="3200" dirty="0" smtClean="0"/>
              <a:t>antifungal agents</a:t>
            </a:r>
          </a:p>
          <a:p>
            <a:pPr lvl="1">
              <a:lnSpc>
                <a:spcPct val="90000"/>
              </a:lnSpc>
            </a:pPr>
            <a:r>
              <a:rPr lang="en-US" sz="3200" dirty="0" err="1" smtClean="0"/>
              <a:t>Imidazole</a:t>
            </a:r>
            <a:r>
              <a:rPr lang="en-US" sz="3200" dirty="0" smtClean="0"/>
              <a:t> antifungal agents</a:t>
            </a:r>
          </a:p>
          <a:p>
            <a:pPr lvl="1">
              <a:lnSpc>
                <a:spcPct val="90000"/>
              </a:lnSpc>
            </a:pPr>
            <a:r>
              <a:rPr lang="en-US" sz="3200" dirty="0" err="1" smtClean="0"/>
              <a:t>Antimetabolic</a:t>
            </a:r>
            <a:r>
              <a:rPr lang="en-US" sz="3200" dirty="0" smtClean="0"/>
              <a:t> antifungal agents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Superficial antifungal agents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112797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Polyene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antifungals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Work </a:t>
            </a:r>
            <a:r>
              <a:rPr lang="en-US" sz="2400" dirty="0"/>
              <a:t>by binding to the fungal cell membrane</a:t>
            </a:r>
          </a:p>
          <a:p>
            <a:pPr lvl="1"/>
            <a:r>
              <a:rPr lang="en-US" sz="2400" dirty="0"/>
              <a:t>Examples:</a:t>
            </a:r>
          </a:p>
          <a:p>
            <a:pPr lvl="2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Nystatin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Panalog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®)</a:t>
            </a:r>
            <a:r>
              <a:rPr lang="en-US" sz="2000" dirty="0" smtClean="0"/>
              <a:t>  </a:t>
            </a:r>
          </a:p>
          <a:p>
            <a:pPr lvl="3"/>
            <a:r>
              <a:rPr lang="en-US" sz="1900" dirty="0" smtClean="0"/>
              <a:t>frequently prescribed for proliferation of </a:t>
            </a:r>
            <a:r>
              <a:rPr lang="en-US" sz="1900" i="1" dirty="0" smtClean="0"/>
              <a:t>Candida </a:t>
            </a:r>
            <a:r>
              <a:rPr lang="en-US" sz="1900" i="1" dirty="0" err="1"/>
              <a:t>albicans</a:t>
            </a:r>
            <a:r>
              <a:rPr lang="en-US" sz="1900" dirty="0"/>
              <a:t> </a:t>
            </a:r>
            <a:r>
              <a:rPr lang="en-US" sz="1900" dirty="0" smtClean="0"/>
              <a:t>in the GI tract; a common result of </a:t>
            </a:r>
            <a:r>
              <a:rPr lang="en-US" sz="1900" dirty="0" err="1" smtClean="0"/>
              <a:t>antitiotic</a:t>
            </a:r>
            <a:r>
              <a:rPr lang="en-US" sz="1900" dirty="0" smtClean="0"/>
              <a:t> therapy</a:t>
            </a:r>
          </a:p>
          <a:p>
            <a:pPr lvl="3"/>
            <a:r>
              <a:rPr lang="en-US" sz="1800" dirty="0" smtClean="0"/>
              <a:t>Topical, oral, or IV</a:t>
            </a:r>
            <a:endParaRPr lang="en-US" sz="1800" dirty="0"/>
          </a:p>
          <a:p>
            <a:pPr lvl="2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Amphotericin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Fungizone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®)</a:t>
            </a:r>
            <a:endParaRPr lang="en-US" sz="2000" dirty="0" smtClean="0"/>
          </a:p>
          <a:p>
            <a:pPr lvl="3"/>
            <a:r>
              <a:rPr lang="en-US" sz="1900" dirty="0" smtClean="0"/>
              <a:t>used </a:t>
            </a: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for systemic </a:t>
            </a:r>
            <a:r>
              <a:rPr lang="en-US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mycoses</a:t>
            </a:r>
          </a:p>
          <a:p>
            <a:pPr lvl="3"/>
            <a:r>
              <a:rPr lang="en-US" b="1" dirty="0" smtClean="0"/>
              <a:t>extremely </a:t>
            </a:r>
            <a:r>
              <a:rPr lang="en-US" b="1" dirty="0" err="1"/>
              <a:t>nephrotoxic</a:t>
            </a:r>
            <a:r>
              <a:rPr lang="en-US" dirty="0"/>
              <a:t>, is </a:t>
            </a:r>
            <a:r>
              <a:rPr lang="en-US" u="sng" dirty="0"/>
              <a:t>light sensitive</a:t>
            </a:r>
            <a:r>
              <a:rPr lang="en-US" dirty="0"/>
              <a:t>, and </a:t>
            </a:r>
            <a:r>
              <a:rPr lang="en-US" dirty="0" smtClean="0"/>
              <a:t>is usually given through a filter system because it can </a:t>
            </a:r>
            <a:r>
              <a:rPr lang="en-US" dirty="0"/>
              <a:t>precipitate out of </a:t>
            </a:r>
            <a:r>
              <a:rPr lang="en-US" dirty="0" smtClean="0"/>
              <a:t>solution</a:t>
            </a:r>
          </a:p>
          <a:p>
            <a:pPr lvl="3"/>
            <a:r>
              <a:rPr lang="en-US" dirty="0" smtClean="0"/>
              <a:t>Also found in creams, </a:t>
            </a:r>
            <a:r>
              <a:rPr lang="en-US" dirty="0" err="1" smtClean="0"/>
              <a:t>lotions,and</a:t>
            </a:r>
            <a:r>
              <a:rPr lang="en-US" dirty="0" smtClean="0"/>
              <a:t> ointments</a:t>
            </a:r>
          </a:p>
          <a:p>
            <a:pPr lvl="3"/>
            <a:endParaRPr lang="en-US" dirty="0" smtClean="0"/>
          </a:p>
          <a:p>
            <a:pPr lvl="3"/>
            <a:endParaRPr lang="en-US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447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438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Imidazole</a:t>
            </a:r>
            <a:r>
              <a:rPr lang="en-US" sz="5400" dirty="0" smtClean="0"/>
              <a:t> </a:t>
            </a:r>
            <a:r>
              <a:rPr lang="en-US" sz="5400" dirty="0" err="1" smtClean="0"/>
              <a:t>antifungals</a:t>
            </a:r>
            <a:endParaRPr lang="en-US" sz="5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400" dirty="0" smtClean="0"/>
              <a:t>Work </a:t>
            </a:r>
            <a:r>
              <a:rPr lang="en-US" sz="2400" dirty="0"/>
              <a:t>by causing leakage of the fungal cell membrane</a:t>
            </a:r>
          </a:p>
          <a:p>
            <a:pPr lvl="1"/>
            <a:r>
              <a:rPr lang="en-US" sz="2400" dirty="0"/>
              <a:t>Examples:</a:t>
            </a:r>
          </a:p>
          <a:p>
            <a:pPr lvl="2"/>
            <a:r>
              <a:rPr lang="en-US" sz="2000" dirty="0" err="1"/>
              <a:t>Ketoconazole</a:t>
            </a:r>
            <a:r>
              <a:rPr lang="en-US" sz="2000" dirty="0"/>
              <a:t> </a:t>
            </a:r>
            <a:endParaRPr lang="en-US" sz="1900" dirty="0" smtClean="0"/>
          </a:p>
          <a:p>
            <a:pPr lvl="3"/>
            <a:r>
              <a:rPr lang="en-US" sz="1900" dirty="0" smtClean="0"/>
              <a:t>Oral and topical only</a:t>
            </a:r>
            <a:endParaRPr lang="en-US" sz="1900" dirty="0"/>
          </a:p>
          <a:p>
            <a:pPr lvl="2"/>
            <a:r>
              <a:rPr lang="en-US" sz="2000" dirty="0" err="1"/>
              <a:t>Miconazole</a:t>
            </a:r>
            <a:r>
              <a:rPr lang="en-US" sz="2000" dirty="0"/>
              <a:t> </a:t>
            </a:r>
            <a:r>
              <a:rPr lang="en-US" sz="2000" dirty="0" smtClean="0"/>
              <a:t> (Monistat®, </a:t>
            </a:r>
            <a:r>
              <a:rPr lang="en-US" sz="2000" dirty="0" err="1" smtClean="0"/>
              <a:t>Conofite</a:t>
            </a:r>
            <a:r>
              <a:rPr lang="en-US" sz="2000" dirty="0" smtClean="0"/>
              <a:t>®)</a:t>
            </a:r>
            <a:endParaRPr lang="en-US" sz="1900" dirty="0" smtClean="0"/>
          </a:p>
          <a:p>
            <a:pPr lvl="3"/>
            <a:r>
              <a:rPr lang="en-US" sz="1900" dirty="0" err="1" smtClean="0"/>
              <a:t>Parenteral</a:t>
            </a:r>
            <a:r>
              <a:rPr lang="en-US" sz="1900" dirty="0" smtClean="0"/>
              <a:t> and topical forms only</a:t>
            </a:r>
            <a:endParaRPr lang="en-US" sz="1900" dirty="0"/>
          </a:p>
          <a:p>
            <a:pPr lvl="2"/>
            <a:r>
              <a:rPr lang="en-US" sz="2000" dirty="0" err="1"/>
              <a:t>Itraconazole</a:t>
            </a:r>
            <a:r>
              <a:rPr lang="en-US" sz="2000" dirty="0"/>
              <a:t> </a:t>
            </a:r>
            <a:endParaRPr lang="en-US" sz="2000" dirty="0" smtClean="0"/>
          </a:p>
          <a:p>
            <a:pPr lvl="3"/>
            <a:r>
              <a:rPr lang="en-US" sz="1900" dirty="0" smtClean="0"/>
              <a:t>Oral</a:t>
            </a:r>
          </a:p>
          <a:p>
            <a:pPr lvl="3"/>
            <a:r>
              <a:rPr lang="en-US" sz="1900" dirty="0" smtClean="0"/>
              <a:t>Fewer side effects than </a:t>
            </a:r>
            <a:r>
              <a:rPr lang="en-US" sz="1900" dirty="0" err="1" smtClean="0"/>
              <a:t>Ketoconazole</a:t>
            </a:r>
            <a:r>
              <a:rPr lang="en-US" sz="1900" dirty="0" smtClean="0"/>
              <a:t> and </a:t>
            </a:r>
            <a:r>
              <a:rPr lang="en-US" sz="1900" dirty="0" err="1" smtClean="0"/>
              <a:t>Miconazole</a:t>
            </a:r>
            <a:endParaRPr lang="en-US" sz="1900" dirty="0"/>
          </a:p>
          <a:p>
            <a:pPr lvl="2"/>
            <a:r>
              <a:rPr lang="en-US" sz="2000" dirty="0" err="1"/>
              <a:t>Fluconazole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Diflucan</a:t>
            </a:r>
            <a:r>
              <a:rPr lang="en-US" sz="2000" dirty="0" smtClean="0"/>
              <a:t>®)</a:t>
            </a:r>
          </a:p>
          <a:p>
            <a:pPr lvl="3"/>
            <a:r>
              <a:rPr lang="en-US" sz="1900" dirty="0" smtClean="0"/>
              <a:t>Oral or IV</a:t>
            </a:r>
          </a:p>
          <a:p>
            <a:pPr lvl="3"/>
            <a:r>
              <a:rPr lang="en-US" sz="1900" dirty="0" smtClean="0"/>
              <a:t>Especially useful in treating CNS infections</a:t>
            </a:r>
          </a:p>
          <a:p>
            <a:pPr lvl="3"/>
            <a:r>
              <a:rPr lang="en-US" sz="1900" dirty="0" smtClean="0"/>
              <a:t>Side effects = vomiting and diarrhea</a:t>
            </a:r>
            <a:endParaRPr lang="en-US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743200"/>
            <a:ext cx="2333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572000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Antimetabolic</a:t>
            </a:r>
            <a:r>
              <a:rPr lang="en-US" sz="5400" dirty="0" smtClean="0"/>
              <a:t> </a:t>
            </a:r>
            <a:r>
              <a:rPr lang="en-US" sz="5400" dirty="0" err="1" smtClean="0"/>
              <a:t>antifungals</a:t>
            </a:r>
            <a:endParaRPr lang="en-US" sz="5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Work </a:t>
            </a:r>
            <a:r>
              <a:rPr lang="en-US" sz="2400" dirty="0"/>
              <a:t>by interfering with the metabolism of RNA and proteins</a:t>
            </a:r>
          </a:p>
          <a:p>
            <a:pPr lvl="1"/>
            <a:r>
              <a:rPr lang="en-US" sz="2400" dirty="0"/>
              <a:t>An example is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flucytosine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100" dirty="0" smtClean="0"/>
              <a:t>usually </a:t>
            </a:r>
            <a:r>
              <a:rPr lang="en-US" sz="2100" dirty="0"/>
              <a:t>used in combination with other </a:t>
            </a:r>
            <a:r>
              <a:rPr lang="en-US" sz="2100" dirty="0" err="1" smtClean="0"/>
              <a:t>antifungals</a:t>
            </a:r>
            <a:endParaRPr lang="en-US" sz="2100" dirty="0" smtClean="0"/>
          </a:p>
          <a:p>
            <a:pPr lvl="2"/>
            <a:r>
              <a:rPr lang="en-US" dirty="0" smtClean="0"/>
              <a:t>Well absorbed by the GI tract</a:t>
            </a:r>
          </a:p>
          <a:p>
            <a:pPr lvl="2"/>
            <a:r>
              <a:rPr lang="en-US" dirty="0" smtClean="0"/>
              <a:t>Main side effect = bone marrow abnormalities</a:t>
            </a:r>
            <a:endParaRPr lang="en-US" dirty="0" smtClean="0"/>
          </a:p>
          <a:p>
            <a:pPr lvl="2"/>
            <a:endParaRPr lang="en-US" sz="21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133600"/>
            <a:ext cx="3528219" cy="352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Antimicrobials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goal of antimicrobial treatment is to render the microbe helpless (either by killing them or inhibiting their replication) and not to hurt the animal being treated</a:t>
            </a:r>
          </a:p>
          <a:p>
            <a:r>
              <a:rPr lang="en-US" dirty="0" smtClean="0"/>
              <a:t>Antibiotic treatment is accomplished by making sure that the infecting </a:t>
            </a:r>
            <a:r>
              <a:rPr lang="en-US" u="sng" dirty="0" smtClean="0"/>
              <a:t>bacteria are susceptible</a:t>
            </a:r>
            <a:r>
              <a:rPr lang="en-US" dirty="0" smtClean="0"/>
              <a:t> to the antibiotic, that the antibiotic </a:t>
            </a:r>
            <a:r>
              <a:rPr lang="en-US" u="sng" dirty="0" smtClean="0"/>
              <a:t>reaches the infection site </a:t>
            </a:r>
            <a:r>
              <a:rPr lang="en-US" dirty="0" smtClean="0"/>
              <a:t>and that the </a:t>
            </a:r>
            <a:r>
              <a:rPr lang="en-US" u="sng" dirty="0" smtClean="0"/>
              <a:t>animal can tolerate the drug</a:t>
            </a:r>
            <a:endParaRPr lang="en-US" u="sng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Superficial </a:t>
            </a:r>
            <a:r>
              <a:rPr lang="en-US" sz="5400" dirty="0" err="1" smtClean="0"/>
              <a:t>antifungals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8229600" cy="4389120"/>
          </a:xfrm>
        </p:spPr>
        <p:txBody>
          <a:bodyPr/>
          <a:lstStyle/>
          <a:p>
            <a:pPr lvl="1"/>
            <a:r>
              <a:rPr lang="en-US" dirty="0" smtClean="0"/>
              <a:t>Work </a:t>
            </a:r>
            <a:r>
              <a:rPr lang="en-US" dirty="0" smtClean="0"/>
              <a:t>by disrupting fungal cell division</a:t>
            </a:r>
          </a:p>
          <a:p>
            <a:pPr lvl="1"/>
            <a:r>
              <a:rPr lang="en-US" dirty="0" smtClean="0"/>
              <a:t>An example is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griseofulvin</a:t>
            </a:r>
            <a:r>
              <a:rPr lang="en-US" dirty="0" smtClean="0"/>
              <a:t>, an </a:t>
            </a:r>
            <a:r>
              <a:rPr lang="en-US" dirty="0" smtClean="0"/>
              <a:t>oral medication used to treat </a:t>
            </a:r>
            <a:r>
              <a:rPr lang="en-US" dirty="0" err="1" smtClean="0"/>
              <a:t>dermatophyte</a:t>
            </a:r>
            <a:r>
              <a:rPr lang="en-US" dirty="0" smtClean="0"/>
              <a:t> </a:t>
            </a:r>
            <a:r>
              <a:rPr lang="en-US" dirty="0" smtClean="0"/>
              <a:t>(ringworm)infections</a:t>
            </a:r>
            <a:endParaRPr lang="en-US" dirty="0" smtClean="0"/>
          </a:p>
          <a:p>
            <a:pPr lvl="1"/>
            <a:r>
              <a:rPr lang="en-US" dirty="0" smtClean="0"/>
              <a:t>Administer with a fatty meal</a:t>
            </a:r>
          </a:p>
          <a:p>
            <a:pPr lvl="1"/>
            <a:r>
              <a:rPr lang="en-US" dirty="0" err="1" smtClean="0"/>
              <a:t>Ultramicrosize</a:t>
            </a:r>
            <a:r>
              <a:rPr lang="en-US" dirty="0" smtClean="0"/>
              <a:t> better absorbed than </a:t>
            </a:r>
            <a:r>
              <a:rPr lang="en-US" dirty="0" err="1" smtClean="0"/>
              <a:t>microsize</a:t>
            </a:r>
            <a:r>
              <a:rPr lang="en-US" dirty="0" smtClean="0"/>
              <a:t> formulation</a:t>
            </a:r>
          </a:p>
          <a:p>
            <a:pPr lvl="1"/>
            <a:r>
              <a:rPr lang="en-US" dirty="0" smtClean="0"/>
              <a:t>Gastrointestinal and </a:t>
            </a:r>
            <a:r>
              <a:rPr lang="en-US" b="1" dirty="0" err="1" smtClean="0"/>
              <a:t>teratogenic</a:t>
            </a:r>
            <a:r>
              <a:rPr lang="en-US" b="1" dirty="0" smtClean="0"/>
              <a:t> side effects</a:t>
            </a:r>
            <a:r>
              <a:rPr lang="en-US" dirty="0" smtClean="0"/>
              <a:t>; do not administer to pregnant or breeding animals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10200"/>
            <a:ext cx="1365956" cy="105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"/>
            <a:ext cx="2914650" cy="24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Antifungal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Other </a:t>
            </a:r>
            <a:r>
              <a:rPr lang="en-US" sz="2800" dirty="0" err="1"/>
              <a:t>antifungals</a:t>
            </a:r>
            <a:endParaRPr lang="en-US" sz="2800" dirty="0"/>
          </a:p>
          <a:p>
            <a:pPr lvl="1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Lufenuron</a:t>
            </a:r>
            <a:r>
              <a:rPr lang="en-US" sz="2400" dirty="0"/>
              <a:t> is used to treat ringworm in cats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Lyme sulfur</a:t>
            </a:r>
            <a:r>
              <a:rPr lang="en-US" sz="2400" dirty="0"/>
              <a:t> is used topically to treat ringworm</a:t>
            </a:r>
          </a:p>
          <a:p>
            <a:pPr lvl="1">
              <a:buFontTx/>
              <a:buNone/>
            </a:pPr>
            <a:endParaRPr lang="en-US" sz="2400" dirty="0"/>
          </a:p>
          <a:p>
            <a:r>
              <a:rPr lang="en-US" sz="2800" dirty="0"/>
              <a:t>Refer to Table 14-3 in your textbook for a review of antifungal agents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685800"/>
            <a:ext cx="1924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19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Antiviral Agents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/>
              <a:t>Viruses</a:t>
            </a:r>
            <a:r>
              <a:rPr lang="en-US" sz="2400" dirty="0"/>
              <a:t> are intracellular invaders that alter the host cell’s metabolic pathways</a:t>
            </a:r>
          </a:p>
          <a:p>
            <a:r>
              <a:rPr lang="en-US" sz="2400" dirty="0"/>
              <a:t>Antiviral drugs act by preventing viral penetration of the host cell or by inhibiting the virus’s production of RNA or DNA</a:t>
            </a:r>
          </a:p>
          <a:p>
            <a:r>
              <a:rPr lang="en-US" sz="2400" dirty="0"/>
              <a:t>Antiviral drugs used in veterinary practice are: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Acyclovir 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Zovirax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®) </a:t>
            </a:r>
            <a:r>
              <a:rPr lang="en-US" sz="2000" dirty="0" smtClean="0"/>
              <a:t>interferes </a:t>
            </a:r>
            <a:r>
              <a:rPr lang="en-US" sz="2000" dirty="0"/>
              <a:t>with the virus’s synthesis of </a:t>
            </a:r>
            <a:r>
              <a:rPr lang="en-US" sz="2000" dirty="0" smtClean="0"/>
              <a:t>DNA</a:t>
            </a:r>
          </a:p>
          <a:p>
            <a:pPr lvl="2"/>
            <a:r>
              <a:rPr lang="en-US" sz="1700" dirty="0" smtClean="0"/>
              <a:t>used </a:t>
            </a:r>
            <a:r>
              <a:rPr lang="en-US" sz="1700" dirty="0"/>
              <a:t>to treat </a:t>
            </a:r>
            <a:r>
              <a:rPr lang="en-US" sz="1700" u="sng" dirty="0"/>
              <a:t>ocular feline herpes</a:t>
            </a:r>
            <a:r>
              <a:rPr lang="en-US" sz="1700" dirty="0"/>
              <a:t> virus </a:t>
            </a:r>
            <a:r>
              <a:rPr lang="en-US" sz="1700" dirty="0" smtClean="0"/>
              <a:t>infections</a:t>
            </a:r>
          </a:p>
          <a:p>
            <a:pPr lvl="2"/>
            <a:r>
              <a:rPr lang="en-US" sz="1700" dirty="0" smtClean="0"/>
              <a:t>Tablets, suspension, </a:t>
            </a:r>
            <a:r>
              <a:rPr lang="en-US" sz="1700" dirty="0" err="1" smtClean="0"/>
              <a:t>injectable</a:t>
            </a:r>
            <a:endParaRPr lang="en-US" sz="1700" dirty="0"/>
          </a:p>
          <a:p>
            <a:pPr lvl="1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Interferons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/>
              <a:t>protect </a:t>
            </a:r>
            <a:r>
              <a:rPr lang="en-US" sz="2000" dirty="0"/>
              <a:t>host cells from a number of different </a:t>
            </a:r>
            <a:r>
              <a:rPr lang="en-US" sz="2000" dirty="0" smtClean="0"/>
              <a:t>viruses</a:t>
            </a:r>
          </a:p>
          <a:p>
            <a:pPr lvl="2"/>
            <a:r>
              <a:rPr lang="en-US" sz="1700" b="1" dirty="0" err="1" smtClean="0"/>
              <a:t>Roferon</a:t>
            </a:r>
            <a:r>
              <a:rPr lang="en-US" sz="1700" b="1" dirty="0" smtClean="0"/>
              <a:t>-A® - </a:t>
            </a:r>
            <a:r>
              <a:rPr lang="en-US" sz="1700" dirty="0" smtClean="0"/>
              <a:t>an </a:t>
            </a:r>
            <a:r>
              <a:rPr lang="en-US" sz="1700" i="1" dirty="0" smtClean="0"/>
              <a:t>interferon inducer</a:t>
            </a:r>
            <a:endParaRPr lang="en-US" sz="1700" b="1" dirty="0" smtClean="0"/>
          </a:p>
          <a:p>
            <a:pPr lvl="2"/>
            <a:r>
              <a:rPr lang="en-US" sz="1700" dirty="0" smtClean="0"/>
              <a:t>used </a:t>
            </a:r>
            <a:r>
              <a:rPr lang="en-US" sz="1700" dirty="0"/>
              <a:t>to treat </a:t>
            </a:r>
            <a:r>
              <a:rPr lang="en-US" sz="1700" u="sng" dirty="0"/>
              <a:t>ocular feline herpes</a:t>
            </a:r>
            <a:r>
              <a:rPr lang="en-US" sz="1700" dirty="0"/>
              <a:t> virus infection and </a:t>
            </a:r>
            <a:r>
              <a:rPr lang="en-US" sz="1700" u="sng" dirty="0" err="1" smtClean="0"/>
              <a:t>FeLV</a:t>
            </a:r>
            <a:endParaRPr lang="en-US" sz="1700" u="sng" dirty="0" smtClean="0"/>
          </a:p>
          <a:p>
            <a:pPr lvl="2"/>
            <a:r>
              <a:rPr lang="en-US" sz="1700" dirty="0" smtClean="0"/>
              <a:t>Stimulates </a:t>
            </a:r>
            <a:r>
              <a:rPr lang="en-US" sz="1700" dirty="0" err="1" smtClean="0"/>
              <a:t>noninfected</a:t>
            </a:r>
            <a:r>
              <a:rPr lang="en-US" sz="1700" dirty="0" smtClean="0"/>
              <a:t> cells to produce antiviral proteins</a:t>
            </a:r>
            <a:endParaRPr lang="en-US" sz="1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"/>
            <a:ext cx="1285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"/>
            <a:ext cx="1524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Controlling Growth of Microorganisms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229600" cy="4389120"/>
          </a:xfrm>
        </p:spPr>
        <p:txBody>
          <a:bodyPr/>
          <a:lstStyle/>
          <a:p>
            <a:r>
              <a:rPr lang="en-US" sz="2400" b="1" dirty="0"/>
              <a:t>Sterilization</a:t>
            </a:r>
            <a:r>
              <a:rPr lang="en-US" sz="2400" dirty="0"/>
              <a:t> is the removal or destruction of all microbes </a:t>
            </a:r>
          </a:p>
          <a:p>
            <a:pPr lvl="1"/>
            <a:r>
              <a:rPr lang="en-US" sz="2200" dirty="0" smtClean="0"/>
              <a:t>achieved </a:t>
            </a:r>
            <a:r>
              <a:rPr lang="en-US" sz="2200" dirty="0"/>
              <a:t>by steam under pressure, incineration, or ethylene oxide gas</a:t>
            </a:r>
          </a:p>
          <a:p>
            <a:r>
              <a:rPr lang="en-US" sz="2400" i="1" dirty="0"/>
              <a:t>Asepsis</a:t>
            </a:r>
            <a:endParaRPr lang="en-US" sz="2400" dirty="0"/>
          </a:p>
          <a:p>
            <a:pPr lvl="1"/>
            <a:r>
              <a:rPr lang="en-US" sz="2000" dirty="0"/>
              <a:t>An environment or procedure that is free of contamination by pathogens</a:t>
            </a:r>
          </a:p>
          <a:p>
            <a:r>
              <a:rPr lang="en-US" sz="2400" b="1" dirty="0" smtClean="0"/>
              <a:t>Disinfection</a:t>
            </a:r>
            <a:r>
              <a:rPr lang="en-US" sz="2400" dirty="0" smtClean="0"/>
              <a:t> = using </a:t>
            </a:r>
            <a:r>
              <a:rPr lang="en-US" sz="2400" dirty="0"/>
              <a:t>physical or chemical agents to reduce the number of pathogens </a:t>
            </a:r>
            <a:r>
              <a:rPr lang="en-US" sz="2400" dirty="0" smtClean="0"/>
              <a:t>on </a:t>
            </a:r>
            <a:r>
              <a:rPr lang="en-US" sz="2400" dirty="0"/>
              <a:t>inanimate objects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2000"/>
            <a:ext cx="2087759" cy="199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Disinfectants </a:t>
            </a:r>
            <a:r>
              <a:rPr lang="en-US" dirty="0" err="1" smtClean="0"/>
              <a:t>vs</a:t>
            </a:r>
            <a:r>
              <a:rPr lang="en-US" dirty="0" smtClean="0"/>
              <a:t> Antiseptics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Disinfectants </a:t>
            </a:r>
            <a:r>
              <a:rPr lang="en-US" sz="2800" dirty="0"/>
              <a:t>kill or inhibit the growth of microorganisms on inanimate objects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Antiseptics</a:t>
            </a:r>
            <a:r>
              <a:rPr lang="en-US" sz="2800" dirty="0"/>
              <a:t> kill or inhibit the growth of microorganisms on animate objects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Ideal agents should: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 easy to apply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 damage or stain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 nonirritating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Have the broadest possible spectrum of activity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 affordable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to keep in mind when choosing/using products…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Keep in mind the </a:t>
            </a:r>
            <a:r>
              <a:rPr lang="en-US" sz="2400" u="sng" dirty="0"/>
              <a:t>surface</a:t>
            </a:r>
            <a:r>
              <a:rPr lang="en-US" sz="2400" dirty="0"/>
              <a:t> it will be applied to</a:t>
            </a:r>
          </a:p>
          <a:p>
            <a:r>
              <a:rPr lang="en-US" sz="2400" dirty="0"/>
              <a:t>Keep in mind the </a:t>
            </a:r>
            <a:r>
              <a:rPr lang="en-US" sz="2400" u="sng" dirty="0"/>
              <a:t>range of organisms</a:t>
            </a:r>
            <a:r>
              <a:rPr lang="en-US" sz="2400" dirty="0"/>
              <a:t> you want to eliminate</a:t>
            </a:r>
          </a:p>
          <a:p>
            <a:r>
              <a:rPr lang="en-US" sz="2400" dirty="0"/>
              <a:t>Products may be less effective in the presence of </a:t>
            </a:r>
            <a:r>
              <a:rPr lang="en-US" sz="2400" u="sng" dirty="0"/>
              <a:t>organic waste</a:t>
            </a:r>
            <a:r>
              <a:rPr lang="en-US" sz="2400" dirty="0"/>
              <a:t> (must be applied to a thoroughly clean surface)</a:t>
            </a:r>
          </a:p>
          <a:p>
            <a:r>
              <a:rPr lang="en-US" sz="2400" dirty="0"/>
              <a:t>Read the package insert for dilution recommendations and special use </a:t>
            </a:r>
            <a:r>
              <a:rPr lang="en-US" sz="2400" dirty="0" smtClean="0"/>
              <a:t>instructions</a:t>
            </a:r>
          </a:p>
          <a:p>
            <a:pPr lvl="1"/>
            <a:r>
              <a:rPr lang="en-US" sz="2200" dirty="0" smtClean="0"/>
              <a:t>Always start with the quantity of water and add the chemical concentrate to avoid splashing chemicals into your eyes.</a:t>
            </a:r>
            <a:endParaRPr lang="en-US" sz="2200" dirty="0"/>
          </a:p>
          <a:p>
            <a:r>
              <a:rPr lang="en-US" sz="2400" dirty="0"/>
              <a:t>Contact time is critical to the efficacy of the product</a:t>
            </a:r>
          </a:p>
          <a:p>
            <a:r>
              <a:rPr lang="en-US" sz="2400" dirty="0"/>
              <a:t>Keep MSDS on all products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Safety Data Sheets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Always request and keep MSDS</a:t>
            </a:r>
          </a:p>
          <a:p>
            <a:r>
              <a:rPr lang="en-US" sz="2800" dirty="0"/>
              <a:t>Filing of MSDS and container labeling are important components of each facility’s hazard communication plan, which is required by OSHA</a:t>
            </a:r>
          </a:p>
          <a:p>
            <a:r>
              <a:rPr lang="en-US" sz="2800" dirty="0"/>
              <a:t>Hazard Communication Standard was enacted in 1988 to educate and protect employees who work with potentially hazardous material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14800"/>
            <a:ext cx="24669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2381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Communication Plan 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Should include:</a:t>
            </a:r>
          </a:p>
          <a:p>
            <a:pPr lvl="1"/>
            <a:r>
              <a:rPr lang="en-US" sz="2400" dirty="0"/>
              <a:t>A </a:t>
            </a:r>
            <a:r>
              <a:rPr lang="en-US" sz="2400" u="sng" dirty="0"/>
              <a:t>written plan</a:t>
            </a:r>
            <a:r>
              <a:rPr lang="en-US" sz="2400" dirty="0"/>
              <a:t> that serves as a primary resource for the entire </a:t>
            </a:r>
            <a:r>
              <a:rPr lang="en-US" sz="2400" dirty="0" smtClean="0"/>
              <a:t>staff</a:t>
            </a:r>
          </a:p>
          <a:p>
            <a:pPr lvl="2"/>
            <a:r>
              <a:rPr lang="en-US" dirty="0" smtClean="0"/>
              <a:t>N</a:t>
            </a:r>
            <a:r>
              <a:rPr lang="en-US" sz="2100" dirty="0" smtClean="0"/>
              <a:t>ame of person responsible for keeping MSDS current</a:t>
            </a:r>
          </a:p>
          <a:p>
            <a:pPr lvl="2"/>
            <a:r>
              <a:rPr lang="en-US" dirty="0" smtClean="0"/>
              <a:t>Location of where MSDS kept, how obtained</a:t>
            </a:r>
          </a:p>
          <a:p>
            <a:pPr lvl="2"/>
            <a:r>
              <a:rPr lang="en-US" sz="2100" dirty="0" smtClean="0"/>
              <a:t>Procedures for </a:t>
            </a:r>
            <a:r>
              <a:rPr lang="en-US" dirty="0" smtClean="0"/>
              <a:t>la</a:t>
            </a:r>
            <a:r>
              <a:rPr lang="en-US" sz="2100" dirty="0" smtClean="0"/>
              <a:t>beling materials</a:t>
            </a:r>
          </a:p>
          <a:p>
            <a:pPr lvl="2"/>
            <a:r>
              <a:rPr lang="en-US" dirty="0" smtClean="0"/>
              <a:t>Outline emergency and clean-up procedures</a:t>
            </a:r>
            <a:endParaRPr lang="en-US" sz="2100" dirty="0"/>
          </a:p>
          <a:p>
            <a:pPr lvl="1"/>
            <a:r>
              <a:rPr lang="en-US" sz="2400" dirty="0"/>
              <a:t>An </a:t>
            </a:r>
            <a:r>
              <a:rPr lang="en-US" sz="2400" u="sng" dirty="0"/>
              <a:t>inventory of hazardous materials</a:t>
            </a:r>
            <a:r>
              <a:rPr lang="en-US" sz="2400" dirty="0"/>
              <a:t> on the premises</a:t>
            </a:r>
          </a:p>
          <a:p>
            <a:pPr lvl="1"/>
            <a:r>
              <a:rPr lang="en-US" sz="2400" u="sng" dirty="0"/>
              <a:t>Current MSDS</a:t>
            </a:r>
            <a:r>
              <a:rPr lang="en-US" sz="2400" dirty="0"/>
              <a:t> for hazardous materials</a:t>
            </a:r>
          </a:p>
          <a:p>
            <a:pPr lvl="1"/>
            <a:r>
              <a:rPr lang="en-US" sz="2400" u="sng" dirty="0"/>
              <a:t>Proper labeling</a:t>
            </a:r>
            <a:r>
              <a:rPr lang="en-US" sz="2400" dirty="0"/>
              <a:t> of all materials in the facility</a:t>
            </a:r>
          </a:p>
          <a:p>
            <a:pPr lvl="1"/>
            <a:r>
              <a:rPr lang="en-US" sz="2400" u="sng" dirty="0"/>
              <a:t>Employee training</a:t>
            </a:r>
            <a:r>
              <a:rPr lang="en-US" sz="2400" dirty="0"/>
              <a:t> for every employee working with these materials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be on all MSDSs: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Product name and chemical identification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Name, address, and telephone number of the manufacturer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List of all hazardous ingredients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Physical data for the product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Fire and explosion information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Information on potential chemical reactions when the product is mixed with other materials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Outline of emergency and cleanup procedures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Personal protective equipment required when handling the material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 description of any special precautions necessary when using the material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8864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Agar Diffusion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A.k.a. </a:t>
            </a:r>
            <a:r>
              <a:rPr lang="en-US" i="1" dirty="0" smtClean="0"/>
              <a:t>Kirby-Bauer antibiotic sensitivity testing</a:t>
            </a:r>
          </a:p>
          <a:p>
            <a:r>
              <a:rPr lang="en-US" dirty="0" smtClean="0"/>
              <a:t>Used to determine if a particular antibiotic is effective against a particular bacterium.</a:t>
            </a:r>
          </a:p>
          <a:p>
            <a:r>
              <a:rPr lang="en-US" dirty="0" smtClean="0"/>
              <a:t>Antibiotic-impregnated disks placed onto agar plates containing bacteria being tested.</a:t>
            </a:r>
          </a:p>
          <a:p>
            <a:r>
              <a:rPr lang="en-US" dirty="0" smtClean="0"/>
              <a:t>After incubation at proper temperature for the proper time, </a:t>
            </a:r>
            <a:r>
              <a:rPr lang="en-US" b="1" dirty="0" smtClean="0"/>
              <a:t>zones of inhibition </a:t>
            </a:r>
            <a:r>
              <a:rPr lang="en-US" i="1" dirty="0" smtClean="0"/>
              <a:t>(clear zones) </a:t>
            </a:r>
            <a:r>
              <a:rPr lang="en-US" dirty="0" smtClean="0"/>
              <a:t>are measured and compared to a standardized chart to determine </a:t>
            </a:r>
            <a:r>
              <a:rPr lang="en-US" b="1" dirty="0" smtClean="0"/>
              <a:t>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 = resistant (antibiotic does not work); I = intermediate (antibiotic may work); S = sensitive (antibiotic will work)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Types of Disinfecting Agents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16273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Phenols</a:t>
            </a:r>
          </a:p>
          <a:p>
            <a:pPr algn="ctr"/>
            <a:r>
              <a:rPr lang="en-US" sz="2400" dirty="0" smtClean="0"/>
              <a:t>Quaternary Ammonium Compounds</a:t>
            </a:r>
          </a:p>
          <a:p>
            <a:pPr algn="ctr"/>
            <a:r>
              <a:rPr lang="en-US" sz="2400" dirty="0" err="1" smtClean="0"/>
              <a:t>Aldehydes</a:t>
            </a:r>
            <a:endParaRPr lang="en-US" sz="2400" dirty="0" smtClean="0"/>
          </a:p>
          <a:p>
            <a:pPr algn="ctr"/>
            <a:r>
              <a:rPr lang="en-US" sz="2400" dirty="0" smtClean="0"/>
              <a:t>Ethylene oxide</a:t>
            </a:r>
          </a:p>
          <a:p>
            <a:pPr algn="ctr"/>
            <a:r>
              <a:rPr lang="en-US" sz="2400" dirty="0" smtClean="0"/>
              <a:t>Alcohols</a:t>
            </a:r>
          </a:p>
          <a:p>
            <a:pPr algn="ctr"/>
            <a:r>
              <a:rPr lang="en-US" sz="2400" dirty="0" smtClean="0"/>
              <a:t>Halogens</a:t>
            </a:r>
          </a:p>
          <a:p>
            <a:pPr algn="ctr"/>
            <a:r>
              <a:rPr lang="en-US" sz="2400" dirty="0" err="1" smtClean="0"/>
              <a:t>Biguanide</a:t>
            </a:r>
            <a:endParaRPr 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Phenols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Work </a:t>
            </a:r>
            <a:r>
              <a:rPr lang="en-US" sz="2000" dirty="0"/>
              <a:t>by destroying the selective permeability of cell membranes</a:t>
            </a:r>
          </a:p>
          <a:p>
            <a:pPr lvl="1"/>
            <a:r>
              <a:rPr lang="en-US" sz="2000" dirty="0" smtClean="0"/>
              <a:t>First antiseptics developed</a:t>
            </a:r>
          </a:p>
          <a:p>
            <a:pPr lvl="1"/>
            <a:r>
              <a:rPr lang="en-US" sz="2000" dirty="0" smtClean="0"/>
              <a:t>Effective </a:t>
            </a:r>
            <a:r>
              <a:rPr lang="en-US" sz="2000" dirty="0"/>
              <a:t>against gram-positive and gram-negative bacteria, fungi, and some enveloped </a:t>
            </a:r>
            <a:r>
              <a:rPr lang="en-US" sz="2000" dirty="0" smtClean="0"/>
              <a:t>viruses</a:t>
            </a:r>
          </a:p>
          <a:p>
            <a:pPr lvl="1"/>
            <a:r>
              <a:rPr lang="en-US" sz="2000" dirty="0" smtClean="0"/>
              <a:t>Ineffective against non-enveloped viruses or bacterial spores</a:t>
            </a:r>
          </a:p>
          <a:p>
            <a:pPr lvl="1"/>
            <a:r>
              <a:rPr lang="en-US" sz="2000" dirty="0" smtClean="0"/>
              <a:t>Should </a:t>
            </a:r>
            <a:r>
              <a:rPr lang="en-US" sz="2000" b="1" dirty="0" smtClean="0"/>
              <a:t>not </a:t>
            </a:r>
            <a:r>
              <a:rPr lang="en-US" sz="2000" dirty="0" smtClean="0"/>
              <a:t>be used as antiseptics because:</a:t>
            </a:r>
          </a:p>
          <a:p>
            <a:pPr lvl="2"/>
            <a:r>
              <a:rPr lang="en-US" sz="1700" dirty="0" smtClean="0"/>
              <a:t>Can be very irritating to skin</a:t>
            </a:r>
          </a:p>
          <a:p>
            <a:pPr lvl="2"/>
            <a:r>
              <a:rPr lang="en-US" sz="1700" dirty="0" smtClean="0"/>
              <a:t>Can be absorbed systemically</a:t>
            </a:r>
          </a:p>
          <a:p>
            <a:pPr lvl="2"/>
            <a:r>
              <a:rPr lang="en-US" sz="1700" dirty="0" smtClean="0"/>
              <a:t>Linked to neurotoxicity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38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Quaternary ammonium compounds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6400800" cy="4389120"/>
          </a:xfrm>
        </p:spPr>
        <p:txBody>
          <a:bodyPr/>
          <a:lstStyle/>
          <a:p>
            <a:pPr lvl="1"/>
            <a:r>
              <a:rPr lang="en-US" sz="2000" dirty="0" smtClean="0"/>
              <a:t>Work </a:t>
            </a:r>
            <a:r>
              <a:rPr lang="en-US" sz="2000" dirty="0" smtClean="0"/>
              <a:t>by concentrating at the cell membrane and dissolving lipids in the cell walls and membranes</a:t>
            </a:r>
          </a:p>
          <a:p>
            <a:pPr lvl="1"/>
            <a:r>
              <a:rPr lang="en-US" sz="2000" dirty="0" smtClean="0"/>
              <a:t>Effective against gram-positive and gram-negative bacteria, fungi, and enveloped </a:t>
            </a:r>
            <a:r>
              <a:rPr lang="en-US" sz="2000" dirty="0" smtClean="0"/>
              <a:t>viruses</a:t>
            </a:r>
          </a:p>
          <a:p>
            <a:pPr lvl="1"/>
            <a:r>
              <a:rPr lang="en-US" sz="2000" dirty="0" smtClean="0"/>
              <a:t>Not effective against spores; limited efficacy on fungi</a:t>
            </a:r>
          </a:p>
          <a:p>
            <a:pPr lvl="1"/>
            <a:r>
              <a:rPr lang="en-US" sz="2000" b="1" dirty="0" smtClean="0"/>
              <a:t>Third generation QACs work on enveloped viruses (</a:t>
            </a:r>
            <a:r>
              <a:rPr lang="en-US" sz="2000" b="1" dirty="0" err="1" smtClean="0"/>
              <a:t>Roccal</a:t>
            </a:r>
            <a:r>
              <a:rPr lang="en-US" sz="2000" b="1" dirty="0" smtClean="0"/>
              <a:t> </a:t>
            </a:r>
            <a:r>
              <a:rPr lang="en-US" sz="2000" b="1" dirty="0" smtClean="0"/>
              <a:t>D-plus – </a:t>
            </a:r>
            <a:r>
              <a:rPr lang="en-US" sz="2000" b="1" dirty="0" err="1" smtClean="0"/>
              <a:t>parvo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2000" dirty="0" smtClean="0"/>
              <a:t>Usually not irritating to skin or corrosive to metal</a:t>
            </a:r>
          </a:p>
          <a:p>
            <a:pPr lvl="1"/>
            <a:r>
              <a:rPr lang="en-US" sz="2000" dirty="0" smtClean="0"/>
              <a:t>Organic debris, hard water, and soaps will inactivate QACs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2362200" cy="46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Aldehydes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257800" cy="51816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dirty="0" smtClean="0"/>
              <a:t>Organic compounds that contain a functional group –CHO (carbon-hydrogen-oxygen)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Work </a:t>
            </a:r>
            <a:r>
              <a:rPr lang="en-US" dirty="0" smtClean="0"/>
              <a:t>by affecting protein </a:t>
            </a:r>
            <a:r>
              <a:rPr lang="en-US" dirty="0" smtClean="0"/>
              <a:t>structure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Rapid; kills fungi and bacteria within minutes and spores in about 3 hours.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Effective against gram-positive and gram-negative bacteria, fungi, viruses, and bacterial </a:t>
            </a:r>
            <a:r>
              <a:rPr lang="en-US" dirty="0" smtClean="0"/>
              <a:t>spores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inactivated by organic debris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Toxic fumes; ventilation necessary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342887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 smtClean="0"/>
              <a:t>Ethylene oxide</a:t>
            </a:r>
            <a:endParaRPr lang="en-US" sz="5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4495800" cy="438912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400" dirty="0" smtClean="0"/>
              <a:t>Works </a:t>
            </a:r>
            <a:r>
              <a:rPr lang="en-US" sz="2400" dirty="0"/>
              <a:t>by destroying DNA and proteins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gas used for chemical sterilization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Effective against gram-positive and gram-negative bacteria, fungi, viruses, and bacterial </a:t>
            </a:r>
            <a:r>
              <a:rPr lang="en-US" sz="2400" dirty="0" smtClean="0"/>
              <a:t>spores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Very slow acting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Explosive; potent carcinogen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 sterilize objects that cannot withstand heat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838575" cy="313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876800" y="4572000"/>
            <a:ext cx="39082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016" y="0"/>
            <a:ext cx="1873984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Alcohols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981200"/>
            <a:ext cx="8229600" cy="4389120"/>
          </a:xfrm>
        </p:spPr>
        <p:txBody>
          <a:bodyPr/>
          <a:lstStyle/>
          <a:p>
            <a:pPr lvl="1"/>
            <a:r>
              <a:rPr lang="en-US" sz="2000" dirty="0" smtClean="0"/>
              <a:t>Either 70% Ethyl alcohol or 50% or 70% Isopropyl alcohol in aqueous solutions</a:t>
            </a:r>
          </a:p>
          <a:p>
            <a:pPr lvl="1"/>
            <a:r>
              <a:rPr lang="en-US" sz="2000" dirty="0" smtClean="0"/>
              <a:t>Work </a:t>
            </a:r>
            <a:r>
              <a:rPr lang="en-US" sz="2000" dirty="0"/>
              <a:t>by coagulating proteins and dissolving membrane lipids</a:t>
            </a:r>
          </a:p>
          <a:p>
            <a:pPr lvl="1"/>
            <a:r>
              <a:rPr lang="en-US" sz="2000" dirty="0"/>
              <a:t>Effective against gram-positive and gram-negative bacteria, fungi, and enveloped </a:t>
            </a:r>
            <a:r>
              <a:rPr lang="en-US" sz="2000" dirty="0" smtClean="0"/>
              <a:t>viruses</a:t>
            </a:r>
          </a:p>
          <a:p>
            <a:pPr lvl="1"/>
            <a:r>
              <a:rPr lang="en-US" sz="2000" dirty="0" smtClean="0"/>
              <a:t>Ineffective on spores and </a:t>
            </a:r>
            <a:r>
              <a:rPr lang="en-US" sz="2000" dirty="0" err="1" smtClean="0"/>
              <a:t>nonenveloped</a:t>
            </a:r>
            <a:r>
              <a:rPr lang="en-US" sz="2000" dirty="0" smtClean="0"/>
              <a:t> viruses</a:t>
            </a:r>
          </a:p>
          <a:p>
            <a:pPr lvl="1"/>
            <a:r>
              <a:rPr lang="en-US" sz="2000" dirty="0" smtClean="0"/>
              <a:t>Non-irritating, non-toxic, inexpensive</a:t>
            </a:r>
          </a:p>
          <a:p>
            <a:pPr lvl="1"/>
            <a:r>
              <a:rPr lang="en-US" sz="2000" dirty="0" smtClean="0"/>
              <a:t>Must be applied in sufficient quantity, at proper concentration, and for an adequate time (several seconds to minutes) to be effective.</a:t>
            </a:r>
          </a:p>
          <a:p>
            <a:pPr lvl="1"/>
            <a:r>
              <a:rPr lang="en-US" sz="2000" dirty="0" smtClean="0"/>
              <a:t>Not recommended as antiseptic because it is painful and it denatures proteins</a:t>
            </a:r>
          </a:p>
          <a:p>
            <a:pPr lvl="1"/>
            <a:r>
              <a:rPr lang="en-US" sz="2000" dirty="0" smtClean="0"/>
              <a:t>Affected by dirt and organic debris</a:t>
            </a:r>
            <a:endParaRPr lang="en-US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95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733675" cy="28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Halogens</a:t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7086600" cy="51816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Work </a:t>
            </a:r>
            <a:r>
              <a:rPr lang="en-US" sz="2000" dirty="0" smtClean="0"/>
              <a:t>by interfering with proteins and enzymes of the microbe</a:t>
            </a:r>
          </a:p>
          <a:p>
            <a:pPr lvl="1"/>
            <a:r>
              <a:rPr lang="en-US" sz="2000" b="1" dirty="0" smtClean="0"/>
              <a:t>Chlorine</a:t>
            </a:r>
            <a:r>
              <a:rPr lang="en-US" sz="2000" dirty="0" smtClean="0"/>
              <a:t> kills bacteria, fungi, viruses, and </a:t>
            </a:r>
            <a:r>
              <a:rPr lang="en-US" sz="2000" dirty="0" smtClean="0"/>
              <a:t>spores</a:t>
            </a:r>
          </a:p>
          <a:p>
            <a:pPr lvl="2"/>
            <a:r>
              <a:rPr lang="en-US" sz="1700" dirty="0" smtClean="0"/>
              <a:t>Found in household bleach </a:t>
            </a:r>
            <a:r>
              <a:rPr lang="en-US" sz="1700" b="1" dirty="0" smtClean="0"/>
              <a:t>(</a:t>
            </a:r>
            <a:r>
              <a:rPr lang="en-US" sz="1700" b="1" dirty="0" err="1" smtClean="0"/>
              <a:t>Chlorox</a:t>
            </a:r>
            <a:r>
              <a:rPr lang="en-US" sz="1700" b="1" dirty="0" smtClean="0"/>
              <a:t>®)</a:t>
            </a:r>
            <a:endParaRPr lang="en-US" sz="1700" dirty="0" smtClean="0"/>
          </a:p>
          <a:p>
            <a:pPr lvl="2"/>
            <a:r>
              <a:rPr lang="en-US" sz="1700" dirty="0" smtClean="0"/>
              <a:t>Routinely used in a 1:10 solution</a:t>
            </a:r>
          </a:p>
          <a:p>
            <a:pPr lvl="2"/>
            <a:r>
              <a:rPr lang="en-US" sz="1700" dirty="0" smtClean="0"/>
              <a:t>Easily inactivated by organic material</a:t>
            </a:r>
          </a:p>
          <a:p>
            <a:pPr lvl="2"/>
            <a:r>
              <a:rPr lang="en-US" sz="1700" dirty="0" smtClean="0"/>
              <a:t>Becomes unstable if exposed to light</a:t>
            </a:r>
            <a:endParaRPr lang="en-US" sz="1700" dirty="0" smtClean="0"/>
          </a:p>
          <a:p>
            <a:pPr lvl="1"/>
            <a:r>
              <a:rPr lang="en-US" sz="2000" b="1" dirty="0" smtClean="0"/>
              <a:t>Iodine</a:t>
            </a:r>
            <a:r>
              <a:rPr lang="en-US" sz="2000" dirty="0" smtClean="0"/>
              <a:t> kills most classes of microbes if used at the proper concentration and exposure </a:t>
            </a:r>
            <a:r>
              <a:rPr lang="en-US" sz="2000" dirty="0" smtClean="0"/>
              <a:t>times</a:t>
            </a:r>
          </a:p>
          <a:p>
            <a:pPr lvl="2"/>
            <a:r>
              <a:rPr lang="en-US" sz="1700" dirty="0" smtClean="0"/>
              <a:t>Commonly used as topical antiseptics</a:t>
            </a:r>
          </a:p>
          <a:p>
            <a:pPr lvl="2"/>
            <a:r>
              <a:rPr lang="en-US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Iodophors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dirty="0" smtClean="0"/>
              <a:t>– complexes of iodine and neutral polymer such as PVA </a:t>
            </a:r>
          </a:p>
          <a:p>
            <a:pPr lvl="3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Marketed as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scrubs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(have soap products added)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solutions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(diluted with water)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tinctures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(diluted with alcohol)</a:t>
            </a:r>
          </a:p>
          <a:p>
            <a:pPr lvl="3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Betadine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®,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endParaRPr lang="en-US" sz="1600" b="1" dirty="0" smtClean="0"/>
          </a:p>
          <a:p>
            <a:pPr lvl="2"/>
            <a:endParaRPr lang="en-US" sz="17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00600"/>
            <a:ext cx="184308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Biguanides</a:t>
            </a:r>
            <a:endParaRPr lang="en-US" sz="5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6019800" cy="438912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 smtClean="0"/>
              <a:t>Work </a:t>
            </a:r>
            <a:r>
              <a:rPr lang="en-US" sz="2000" dirty="0"/>
              <a:t>by denaturing proteins</a:t>
            </a:r>
          </a:p>
          <a:p>
            <a:pPr lvl="1"/>
            <a:r>
              <a:rPr lang="en-US" sz="2000" dirty="0"/>
              <a:t>Effective against gram-positive and gram-negative bacteria, fungi, and enveloped </a:t>
            </a:r>
            <a:r>
              <a:rPr lang="en-US" sz="2000" dirty="0" smtClean="0"/>
              <a:t>viruses</a:t>
            </a:r>
          </a:p>
          <a:p>
            <a:pPr lvl="1"/>
            <a:r>
              <a:rPr lang="en-US" sz="2000" dirty="0" smtClean="0"/>
              <a:t>Does not work on </a:t>
            </a:r>
            <a:r>
              <a:rPr lang="en-US" sz="2000" dirty="0" err="1" smtClean="0"/>
              <a:t>nonenveloped</a:t>
            </a:r>
            <a:r>
              <a:rPr lang="en-US" sz="2000" dirty="0" smtClean="0"/>
              <a:t> viruses and spores</a:t>
            </a:r>
          </a:p>
          <a:p>
            <a:pPr lvl="2"/>
            <a:r>
              <a:rPr lang="en-US" sz="1700" dirty="0" err="1" smtClean="0"/>
              <a:t>FeLV</a:t>
            </a:r>
            <a:r>
              <a:rPr lang="en-US" sz="1700" dirty="0" smtClean="0"/>
              <a:t>, FIP</a:t>
            </a:r>
          </a:p>
          <a:p>
            <a:pPr lvl="1"/>
            <a:r>
              <a:rPr lang="en-US" sz="2000" dirty="0" smtClean="0"/>
              <a:t>Fast acting</a:t>
            </a:r>
          </a:p>
          <a:p>
            <a:pPr lvl="1"/>
            <a:r>
              <a:rPr lang="en-US" sz="2000" b="1" dirty="0" err="1" smtClean="0"/>
              <a:t>Chlorhexidine</a:t>
            </a:r>
            <a:r>
              <a:rPr lang="en-US" sz="20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Nolvasan</a:t>
            </a:r>
            <a:r>
              <a:rPr lang="en-US" sz="2000" b="1" dirty="0" smtClean="0"/>
              <a:t>®, </a:t>
            </a:r>
            <a:r>
              <a:rPr lang="en-US" sz="2000" b="1" dirty="0" err="1" smtClean="0"/>
              <a:t>Hibiclens</a:t>
            </a:r>
            <a:r>
              <a:rPr lang="en-US" sz="2000" b="1" dirty="0" smtClean="0"/>
              <a:t>®)</a:t>
            </a:r>
          </a:p>
          <a:p>
            <a:pPr lvl="2"/>
            <a:r>
              <a:rPr lang="en-US" sz="1700" dirty="0" smtClean="0"/>
              <a:t>Commonly used as a surgical scrub and for cleaning wounds</a:t>
            </a:r>
          </a:p>
          <a:p>
            <a:pPr lvl="2"/>
            <a:r>
              <a:rPr lang="en-US" sz="1700" dirty="0" smtClean="0"/>
              <a:t>Can have residual activity of 24 hours</a:t>
            </a:r>
          </a:p>
          <a:p>
            <a:pPr lvl="2"/>
            <a:r>
              <a:rPr lang="en-US" sz="1700" dirty="0" smtClean="0"/>
              <a:t>One of the most commonly used disinfectants </a:t>
            </a:r>
            <a:r>
              <a:rPr lang="en-US" sz="1700" b="1" dirty="0" smtClean="0"/>
              <a:t>and </a:t>
            </a:r>
            <a:r>
              <a:rPr lang="en-US" sz="1700" dirty="0" smtClean="0"/>
              <a:t>antiseptics in vet med.</a:t>
            </a:r>
          </a:p>
          <a:p>
            <a:pPr lvl="2"/>
            <a:r>
              <a:rPr lang="en-US" sz="1700" dirty="0" smtClean="0"/>
              <a:t>Also shampoos, oral care, and ear cleaning solutions</a:t>
            </a:r>
            <a:endParaRPr lang="en-US" sz="17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7620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3528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Dental Treats impregnated with </a:t>
            </a:r>
            <a:r>
              <a:rPr lang="en-US" dirty="0" err="1" smtClean="0"/>
              <a:t>Chlorhexidine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24881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Other agents</a:t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Hydrogen </a:t>
            </a:r>
            <a:r>
              <a:rPr lang="en-US" sz="2000" dirty="0" smtClean="0"/>
              <a:t>peroxide damages proteins and is used to kill anaerobic bacteria; can cause tissue damage, so its use is </a:t>
            </a:r>
            <a:r>
              <a:rPr lang="en-US" sz="2000" dirty="0" smtClean="0"/>
              <a:t>limited</a:t>
            </a:r>
          </a:p>
          <a:p>
            <a:pPr lvl="2"/>
            <a:r>
              <a:rPr lang="en-US" sz="1700" dirty="0" smtClean="0"/>
              <a:t>Good for oral infections</a:t>
            </a:r>
            <a:endParaRPr lang="en-US" sz="1700" dirty="0" smtClean="0"/>
          </a:p>
          <a:p>
            <a:pPr lvl="1"/>
            <a:r>
              <a:rPr lang="en-US" sz="2000" dirty="0" smtClean="0"/>
              <a:t>Soaps and detergents have limited bactericidal </a:t>
            </a:r>
            <a:r>
              <a:rPr lang="en-US" sz="2000" dirty="0" smtClean="0"/>
              <a:t>activity</a:t>
            </a:r>
          </a:p>
          <a:p>
            <a:pPr lvl="2"/>
            <a:r>
              <a:rPr lang="en-US" sz="1700" dirty="0" smtClean="0"/>
              <a:t>Main functions are mechanical removal of debris</a:t>
            </a:r>
          </a:p>
          <a:p>
            <a:pPr lvl="2"/>
            <a:r>
              <a:rPr lang="en-US" sz="1700" dirty="0" smtClean="0"/>
              <a:t>May contain ingredients effective against some bacteria</a:t>
            </a:r>
          </a:p>
          <a:p>
            <a:pPr lvl="2"/>
            <a:r>
              <a:rPr lang="en-US" sz="1700" dirty="0" smtClean="0"/>
              <a:t>Do not work on spores and have limited antiviral properties</a:t>
            </a:r>
            <a:endParaRPr lang="en-US" sz="1700" dirty="0" smtClean="0"/>
          </a:p>
          <a:p>
            <a:pPr lvl="1">
              <a:buFontTx/>
              <a:buNone/>
            </a:pPr>
            <a:endParaRPr lang="en-US" sz="2000" dirty="0" smtClean="0"/>
          </a:p>
          <a:p>
            <a:r>
              <a:rPr lang="en-US" sz="2400" dirty="0" smtClean="0"/>
              <a:t>Refer to Table 14-4 in your textbook for actions and uses of disinfecting agents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038225"/>
            <a:ext cx="7153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Antibiotics work only on bacteria and are described by their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 of action </a:t>
            </a:r>
            <a:r>
              <a:rPr lang="en-US" sz="2400" dirty="0"/>
              <a:t>(range of bacteria for which the agent is effective)</a:t>
            </a:r>
          </a:p>
          <a:p>
            <a:pPr lvl="1">
              <a:lnSpc>
                <a:spcPct val="90000"/>
              </a:lnSpc>
            </a:pPr>
            <a:r>
              <a:rPr lang="en-US" sz="2000" u="sng" dirty="0"/>
              <a:t>Narrow-spectrum antibiotics </a:t>
            </a:r>
            <a:r>
              <a:rPr lang="en-US" sz="2000" dirty="0"/>
              <a:t>work only on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</a:t>
            </a:r>
            <a:r>
              <a:rPr lang="en-US" sz="2000" dirty="0"/>
              <a:t> gram-positive or gram-negative bacteria (not both)</a:t>
            </a:r>
          </a:p>
          <a:p>
            <a:pPr lvl="1">
              <a:lnSpc>
                <a:spcPct val="90000"/>
              </a:lnSpc>
            </a:pPr>
            <a:r>
              <a:rPr lang="en-US" sz="2000" u="sng" dirty="0"/>
              <a:t>Broad-spectrum antibiotics </a:t>
            </a:r>
            <a:r>
              <a:rPr lang="en-US" sz="2000" dirty="0"/>
              <a:t>work on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sz="2000" dirty="0"/>
              <a:t> gram-positive and gram-negative bacteria (</a:t>
            </a:r>
            <a:r>
              <a:rPr lang="en-US" sz="2000" i="1" dirty="0"/>
              <a:t>but not necessarily all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Antibiotics can be classified as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bactericidal</a:t>
            </a:r>
            <a:r>
              <a:rPr lang="en-US" sz="2400" dirty="0"/>
              <a:t> or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bacteriostatic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/>
              <a:t>Bactericidals</a:t>
            </a:r>
            <a:r>
              <a:rPr lang="en-US" sz="2000" dirty="0"/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</a:t>
            </a:r>
            <a:r>
              <a:rPr lang="en-US" sz="2000" dirty="0"/>
              <a:t> the bacteria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Bacteriostatics</a:t>
            </a:r>
            <a:r>
              <a:rPr lang="en-US" sz="2000" dirty="0"/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 the growth </a:t>
            </a:r>
            <a:r>
              <a:rPr lang="en-US" sz="2000" dirty="0"/>
              <a:t>or replication of bacteria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stain Procedure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697" y="1935163"/>
            <a:ext cx="61686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5" y="3581400"/>
            <a:ext cx="41814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Antibiotics Work?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Antibiotics work by a variety of mechanisms:</a:t>
            </a:r>
          </a:p>
          <a:p>
            <a:pPr lvl="1"/>
            <a:r>
              <a:rPr lang="en-US" dirty="0"/>
              <a:t>Inhibition of cell wall synthesis</a:t>
            </a:r>
          </a:p>
          <a:p>
            <a:pPr lvl="1"/>
            <a:r>
              <a:rPr lang="en-US" dirty="0"/>
              <a:t>Damage to the cell membrane</a:t>
            </a:r>
          </a:p>
          <a:p>
            <a:pPr lvl="1"/>
            <a:r>
              <a:rPr lang="en-US" dirty="0"/>
              <a:t>Inhibition of protein synthesis</a:t>
            </a:r>
          </a:p>
          <a:p>
            <a:pPr lvl="1"/>
            <a:r>
              <a:rPr lang="en-US" dirty="0"/>
              <a:t>Interference with metabolism</a:t>
            </a:r>
          </a:p>
          <a:p>
            <a:pPr lvl="1"/>
            <a:r>
              <a:rPr lang="en-US" dirty="0"/>
              <a:t>Impairment of nucleic acids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4269</TotalTime>
  <Words>3124</Words>
  <Application>Microsoft Office PowerPoint</Application>
  <PresentationFormat>On-screen Show (4:3)</PresentationFormat>
  <Paragraphs>389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Flow</vt:lpstr>
      <vt:lpstr>Antimicrobials</vt:lpstr>
      <vt:lpstr>Basic Terminology</vt:lpstr>
      <vt:lpstr>Pathogenic Microorganisms</vt:lpstr>
      <vt:lpstr>Antimicrobials</vt:lpstr>
      <vt:lpstr>Agar Diffusion Test</vt:lpstr>
      <vt:lpstr>Slide 6</vt:lpstr>
      <vt:lpstr>Antibiotics</vt:lpstr>
      <vt:lpstr>Gram stain Procedure</vt:lpstr>
      <vt:lpstr>How Do Antibiotics Work?</vt:lpstr>
      <vt:lpstr>Considerations when using antibiotics </vt:lpstr>
      <vt:lpstr>Slide 11</vt:lpstr>
      <vt:lpstr>Considerations when using antibiotics </vt:lpstr>
      <vt:lpstr>Considerations when using antibiotics </vt:lpstr>
      <vt:lpstr>Classes of Antibiotics</vt:lpstr>
      <vt:lpstr>Cell Wall Agents</vt:lpstr>
      <vt:lpstr>Cell Wall Agents</vt:lpstr>
      <vt:lpstr>Cell Wall Agents</vt:lpstr>
      <vt:lpstr>Cell Wall Agents</vt:lpstr>
      <vt:lpstr>Slide 19</vt:lpstr>
      <vt:lpstr>Cell Wall Agents</vt:lpstr>
      <vt:lpstr>Cell Membrane Agents</vt:lpstr>
      <vt:lpstr>Protein Synthesis Agents</vt:lpstr>
      <vt:lpstr>Protein Synthesis Agents</vt:lpstr>
      <vt:lpstr>Protein Synthesis Agents</vt:lpstr>
      <vt:lpstr>Protein Synthesis Agents</vt:lpstr>
      <vt:lpstr>Protein Synthesis Agents</vt:lpstr>
      <vt:lpstr>Protein Synthesis Agents</vt:lpstr>
      <vt:lpstr>Antimetabolites</vt:lpstr>
      <vt:lpstr>Miscellaneous Agents</vt:lpstr>
      <vt:lpstr>Nucleic Acid Agents</vt:lpstr>
      <vt:lpstr>Slide 31</vt:lpstr>
      <vt:lpstr>Slide 32</vt:lpstr>
      <vt:lpstr>Miscellaneous Agents</vt:lpstr>
      <vt:lpstr>Antifungal Agents</vt:lpstr>
      <vt:lpstr>Ringworm </vt:lpstr>
      <vt:lpstr>Categories of antifungals  </vt:lpstr>
      <vt:lpstr>Polyene antifungals</vt:lpstr>
      <vt:lpstr>Imidazole antifungals</vt:lpstr>
      <vt:lpstr>Antimetabolic antifungals</vt:lpstr>
      <vt:lpstr>Superficial antifungals </vt:lpstr>
      <vt:lpstr>Antifungal Agents</vt:lpstr>
      <vt:lpstr>Antiviral Agents</vt:lpstr>
      <vt:lpstr>Controlling Growth of Microorganisms</vt:lpstr>
      <vt:lpstr>Disinfectants vs Antiseptics</vt:lpstr>
      <vt:lpstr>Things to keep in mind when choosing/using products…</vt:lpstr>
      <vt:lpstr>Material Safety Data Sheets</vt:lpstr>
      <vt:lpstr>Hazard Communication Plan </vt:lpstr>
      <vt:lpstr>Must be on all MSDSs:</vt:lpstr>
      <vt:lpstr>Slide 49</vt:lpstr>
      <vt:lpstr>Types of Disinfecting Agents</vt:lpstr>
      <vt:lpstr>Phenols</vt:lpstr>
      <vt:lpstr>Quaternary ammonium compounds </vt:lpstr>
      <vt:lpstr> Aldehydes </vt:lpstr>
      <vt:lpstr>Ethylene oxide</vt:lpstr>
      <vt:lpstr>Alcohols </vt:lpstr>
      <vt:lpstr>Halogens </vt:lpstr>
      <vt:lpstr>Biguanides</vt:lpstr>
      <vt:lpstr>Dental Treats impregnated with Chlorhexidine</vt:lpstr>
      <vt:lpstr>Other agents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Antimicrobials</dc:title>
  <dc:creator>Lori</dc:creator>
  <cp:lastModifiedBy>Lori</cp:lastModifiedBy>
  <cp:revision>31</cp:revision>
  <dcterms:created xsi:type="dcterms:W3CDTF">2010-06-04T18:47:55Z</dcterms:created>
  <dcterms:modified xsi:type="dcterms:W3CDTF">2010-06-09T00:22:58Z</dcterms:modified>
</cp:coreProperties>
</file>